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4v" ContentType="video/unknown"/>
  <Override PartName="/ppt/media/media2.m4v" ContentType="video/unknown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tif>
</file>

<file path=ppt/media/image5.tif>
</file>

<file path=ppt/media/media1.m4v>
</file>

<file path=ppt/media/media2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4v"/><Relationship Id="rId3" Type="http://schemas.microsoft.com/office/2007/relationships/media" Target="../media/media2.m4v"/><Relationship Id="rId4" Type="http://schemas.openxmlformats.org/officeDocument/2006/relationships/image" Target="../media/image3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theatlantic.com/technology/archive/2015/09/when-will-internet-fees-go-the-way-of-long-distance-phone-calls/405235/" TargetMode="Externa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https://www.linkedin.com/in/christopher-reed-4849a182" TargetMode="External"/><Relationship Id="rId4" Type="http://schemas.openxmlformats.org/officeDocument/2006/relationships/hyperlink" Target="https://www.linkedin.com/in/aaronbrown3" TargetMode="External"/><Relationship Id="rId5" Type="http://schemas.openxmlformats.org/officeDocument/2006/relationships/image" Target="../media/image2.jpeg"/><Relationship Id="rId6" Type="http://schemas.openxmlformats.org/officeDocument/2006/relationships/hyperlink" Target="https://www.linkedin.com/in/michaelangelo-hayes-99117184" TargetMode="External"/><Relationship Id="rId7" Type="http://schemas.openxmlformats.org/officeDocument/2006/relationships/image" Target="../media/image2.tif"/><Relationship Id="rId8" Type="http://schemas.openxmlformats.org/officeDocument/2006/relationships/image" Target="../media/image3.tif"/><Relationship Id="rId9" Type="http://schemas.openxmlformats.org/officeDocument/2006/relationships/image" Target="../media/image4.tif"/><Relationship Id="rId10" Type="http://schemas.openxmlformats.org/officeDocument/2006/relationships/hyperlink" Target="https://www.linkedin.com/in/danielmillertoledo" TargetMode="External"/><Relationship Id="rId11" Type="http://schemas.openxmlformats.org/officeDocument/2006/relationships/image" Target="../media/image3.jpeg"/><Relationship Id="rId12" Type="http://schemas.openxmlformats.org/officeDocument/2006/relationships/hyperlink" Target="https://ru.linkedin.com/in/evgeny-rozhnov-b289951" TargetMode="External"/><Relationship Id="rId13" Type="http://schemas.openxmlformats.org/officeDocument/2006/relationships/image" Target="../media/image5.tif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osmos-browser.en.uptodown.com/android" TargetMode="External"/><Relationship Id="rId3" Type="http://schemas.openxmlformats.org/officeDocument/2006/relationships/hyperlink" Target="http://android.wonderhowto.com/how-to/no-data-no-problem-use-sms-connect-your-favorite-web-services-android-0161528/" TargetMode="Externa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4911371" y="4203699"/>
            <a:ext cx="318205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ALIYO</a:t>
            </a:r>
          </a:p>
        </p:txBody>
      </p:sp>
      <p:sp>
        <p:nvSpPr>
          <p:cNvPr id="120" name="Shape 120"/>
          <p:cNvSpPr/>
          <p:nvPr/>
        </p:nvSpPr>
        <p:spPr>
          <a:xfrm>
            <a:off x="5054320" y="5543549"/>
            <a:ext cx="2896160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It’s like Google for SMS</a:t>
            </a:r>
          </a:p>
        </p:txBody>
      </p:sp>
      <p:grpSp>
        <p:nvGrpSpPr>
          <p:cNvPr id="123" name="Group 123"/>
          <p:cNvGrpSpPr/>
          <p:nvPr/>
        </p:nvGrpSpPr>
        <p:grpSpPr>
          <a:xfrm>
            <a:off x="4845360" y="2863525"/>
            <a:ext cx="3314080" cy="851549"/>
            <a:chOff x="0" y="0"/>
            <a:chExt cx="3314079" cy="851547"/>
          </a:xfrm>
        </p:grpSpPr>
        <p:sp>
          <p:nvSpPr>
            <p:cNvPr id="121" name="Shape 121"/>
            <p:cNvSpPr/>
            <p:nvPr/>
          </p:nvSpPr>
          <p:spPr>
            <a:xfrm>
              <a:off x="0" y="-1"/>
              <a:ext cx="3314080" cy="851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22" name="Shape 122"/>
            <p:cNvSpPr/>
            <p:nvPr/>
          </p:nvSpPr>
          <p:spPr>
            <a:xfrm flipH="1">
              <a:off x="852164" y="216841"/>
              <a:ext cx="1626257" cy="417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4130786" y="4368799"/>
            <a:ext cx="474322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MEET ALIYO</a:t>
            </a:r>
          </a:p>
        </p:txBody>
      </p:sp>
      <p:grpSp>
        <p:nvGrpSpPr>
          <p:cNvPr id="160" name="Group 160"/>
          <p:cNvGrpSpPr/>
          <p:nvPr/>
        </p:nvGrpSpPr>
        <p:grpSpPr>
          <a:xfrm>
            <a:off x="4555893" y="2789147"/>
            <a:ext cx="3893013" cy="1000305"/>
            <a:chOff x="0" y="0"/>
            <a:chExt cx="3893012" cy="1000303"/>
          </a:xfrm>
        </p:grpSpPr>
        <p:sp>
          <p:nvSpPr>
            <p:cNvPr id="158" name="Shape 158"/>
            <p:cNvSpPr/>
            <p:nvPr/>
          </p:nvSpPr>
          <p:spPr>
            <a:xfrm>
              <a:off x="0" y="-1"/>
              <a:ext cx="3893013" cy="1000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59" name="Shape 159"/>
            <p:cNvSpPr/>
            <p:nvPr/>
          </p:nvSpPr>
          <p:spPr>
            <a:xfrm flipH="1">
              <a:off x="1001027" y="254721"/>
              <a:ext cx="1910346" cy="490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161" name="Shape 161"/>
          <p:cNvSpPr/>
          <p:nvPr/>
        </p:nvSpPr>
        <p:spPr>
          <a:xfrm>
            <a:off x="5054320" y="5543549"/>
            <a:ext cx="2896160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It’s like Google for SMS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earch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504857" y="3497881"/>
            <a:ext cx="5995086" cy="33722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19734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2832068" y="4348911"/>
            <a:ext cx="7340664" cy="1055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You can test ALIYO right now by texting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“Aliyo:test” to  (201) 879-6938.</a:t>
            </a:r>
          </a:p>
        </p:txBody>
      </p:sp>
      <p:grpSp>
        <p:nvGrpSpPr>
          <p:cNvPr id="168" name="Group 168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66" name="Shape 166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67" name="Shape 167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2379510" y="4348911"/>
            <a:ext cx="8245780" cy="1055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text that you just sent &amp; received cost us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less than a penny.</a:t>
            </a:r>
          </a:p>
        </p:txBody>
      </p:sp>
      <p:grpSp>
        <p:nvGrpSpPr>
          <p:cNvPr id="173" name="Group 173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71" name="Shape 171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72" name="Shape 172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2634824" y="3866311"/>
            <a:ext cx="7735152" cy="2020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ALIYO is a search engine that can receive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query via SMS, search through it’s index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and send an appropriate response back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via SMS.</a:t>
            </a:r>
          </a:p>
        </p:txBody>
      </p:sp>
      <p:grpSp>
        <p:nvGrpSpPr>
          <p:cNvPr id="178" name="Group 178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76" name="Shape 176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77" name="Shape 177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96489" y="79419"/>
            <a:ext cx="6944431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HOW IT WORKS</a:t>
            </a:r>
          </a:p>
        </p:txBody>
      </p:sp>
      <p:sp>
        <p:nvSpPr>
          <p:cNvPr id="181" name="Shape 181"/>
          <p:cNvSpPr/>
          <p:nvPr/>
        </p:nvSpPr>
        <p:spPr>
          <a:xfrm>
            <a:off x="1353157" y="4406899"/>
            <a:ext cx="10298486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chemeClr val="accent5"/>
                </a:solidFill>
              </a:rPr>
              <a:t>OUTPUT =</a:t>
            </a:r>
            <a:r>
              <a:t> </a:t>
            </a:r>
            <a:r>
              <a:rPr>
                <a:solidFill>
                  <a:srgbClr val="448AFF"/>
                </a:solidFill>
              </a:rPr>
              <a:t>Website</a:t>
            </a:r>
            <a:r>
              <a:t> + </a:t>
            </a:r>
            <a:r>
              <a:rPr>
                <a:solidFill>
                  <a:srgbClr val="3D5AFE"/>
                </a:solidFill>
              </a:rPr>
              <a:t>Command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2952343" y="4194733"/>
            <a:ext cx="7100114" cy="2811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ALIYO gives users the ability to search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through individual apps/sites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using commands.</a:t>
            </a:r>
          </a:p>
          <a:p>
            <a:pPr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Example: if you want to search Rap Genius for </a:t>
            </a:r>
          </a:p>
          <a:p>
            <a:pPr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lyrics to the song One Dance just text ALIYO </a:t>
            </a:r>
          </a:p>
          <a:p>
            <a:pPr>
              <a:defRPr sz="2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“Genius: One dance”</a:t>
            </a:r>
          </a:p>
        </p:txBody>
      </p:sp>
      <p:grpSp>
        <p:nvGrpSpPr>
          <p:cNvPr id="186" name="Group 186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84" name="Shape 184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85" name="Shape 185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roup 201"/>
          <p:cNvGrpSpPr/>
          <p:nvPr/>
        </p:nvGrpSpPr>
        <p:grpSpPr>
          <a:xfrm>
            <a:off x="988212" y="1622621"/>
            <a:ext cx="5225851" cy="7317014"/>
            <a:chOff x="0" y="0"/>
            <a:chExt cx="5225850" cy="7317013"/>
          </a:xfrm>
        </p:grpSpPr>
        <p:sp>
          <p:nvSpPr>
            <p:cNvPr id="188" name="Shape 188"/>
            <p:cNvSpPr/>
            <p:nvPr/>
          </p:nvSpPr>
          <p:spPr>
            <a:xfrm>
              <a:off x="2462631" y="0"/>
              <a:ext cx="300588" cy="300588"/>
            </a:xfrm>
            <a:prstGeom prst="ellipse">
              <a:avLst/>
            </a:prstGeom>
            <a:solidFill>
              <a:srgbClr val="FFC10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86490" y="732452"/>
              <a:ext cx="4252870" cy="1417092"/>
              <a:chOff x="-682402" y="-79349"/>
              <a:chExt cx="4252869" cy="1417091"/>
            </a:xfrm>
          </p:grpSpPr>
          <p:grpSp>
            <p:nvGrpSpPr>
              <p:cNvPr id="191" name="Group 191"/>
              <p:cNvGrpSpPr/>
              <p:nvPr/>
            </p:nvGrpSpPr>
            <p:grpSpPr>
              <a:xfrm flipH="1">
                <a:off x="-682403" y="-79350"/>
                <a:ext cx="4252870" cy="1417093"/>
                <a:chOff x="0" y="0"/>
                <a:chExt cx="4252869" cy="1417091"/>
              </a:xfrm>
            </p:grpSpPr>
            <p:sp>
              <p:nvSpPr>
                <p:cNvPr id="189" name="Shape 189"/>
                <p:cNvSpPr/>
                <p:nvPr/>
              </p:nvSpPr>
              <p:spPr>
                <a:xfrm>
                  <a:off x="0" y="0"/>
                  <a:ext cx="4252870" cy="1192089"/>
                </a:xfrm>
                <a:prstGeom prst="roundRect">
                  <a:avLst>
                    <a:gd name="adj" fmla="val 49117"/>
                  </a:avLst>
                </a:prstGeom>
                <a:solidFill>
                  <a:srgbClr val="2196F3"/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571500" dist="25400" dir="5400000">
                    <a:srgbClr val="000000">
                      <a:alpha val="17277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190" name="Shape 190"/>
                <p:cNvSpPr/>
                <p:nvPr/>
              </p:nvSpPr>
              <p:spPr>
                <a:xfrm rot="20040000">
                  <a:off x="219228" y="605719"/>
                  <a:ext cx="594371" cy="71739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2196F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</p:grpSp>
          <p:sp>
            <p:nvSpPr>
              <p:cNvPr id="192" name="Shape 192"/>
              <p:cNvSpPr/>
              <p:nvPr/>
            </p:nvSpPr>
            <p:spPr>
              <a:xfrm>
                <a:off x="-126059" y="36821"/>
                <a:ext cx="3140183" cy="98155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l">
                  <a:defRPr sz="16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pPr/>
                <a:r>
                  <a:t>Genius: The way you look should be a sin you my sensation</a:t>
                </a:r>
              </a:p>
            </p:txBody>
          </p:sp>
        </p:grpSp>
        <p:grpSp>
          <p:nvGrpSpPr>
            <p:cNvPr id="198" name="Group 198"/>
            <p:cNvGrpSpPr/>
            <p:nvPr/>
          </p:nvGrpSpPr>
          <p:grpSpPr>
            <a:xfrm>
              <a:off x="0" y="2250139"/>
              <a:ext cx="5225851" cy="4847538"/>
              <a:chOff x="0" y="-194453"/>
              <a:chExt cx="5225850" cy="4847536"/>
            </a:xfrm>
          </p:grpSpPr>
          <p:grpSp>
            <p:nvGrpSpPr>
              <p:cNvPr id="196" name="Group 196"/>
              <p:cNvGrpSpPr/>
              <p:nvPr/>
            </p:nvGrpSpPr>
            <p:grpSpPr>
              <a:xfrm>
                <a:off x="-1" y="0"/>
                <a:ext cx="5225852" cy="4653084"/>
                <a:chOff x="0" y="0"/>
                <a:chExt cx="5225850" cy="4653083"/>
              </a:xfrm>
            </p:grpSpPr>
            <p:sp>
              <p:nvSpPr>
                <p:cNvPr id="194" name="Shape 194"/>
                <p:cNvSpPr/>
                <p:nvPr/>
              </p:nvSpPr>
              <p:spPr>
                <a:xfrm>
                  <a:off x="-1" y="0"/>
                  <a:ext cx="5225852" cy="4653084"/>
                </a:xfrm>
                <a:prstGeom prst="roundRect">
                  <a:avLst>
                    <a:gd name="adj" fmla="val 15462"/>
                  </a:avLst>
                </a:pr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127000" dist="25400" dir="5400000">
                    <a:srgbClr val="000000">
                      <a:alpha val="11273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195" name="Shape 195"/>
                <p:cNvSpPr/>
                <p:nvPr/>
              </p:nvSpPr>
              <p:spPr>
                <a:xfrm rot="20040000">
                  <a:off x="334496" y="1156675"/>
                  <a:ext cx="730352" cy="88152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DCDEE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</p:grpSp>
          <p:sp>
            <p:nvSpPr>
              <p:cNvPr id="197" name="Shape 197"/>
              <p:cNvSpPr/>
              <p:nvPr/>
            </p:nvSpPr>
            <p:spPr>
              <a:xfrm>
                <a:off x="236605" y="-194454"/>
                <a:ext cx="4752640" cy="257175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l">
                  <a:defRPr sz="1600"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pPr/>
                <a:r>
                  <a:t>Kanye’s girl’s sexiness tempts him with sinful thoughts, leading him to believe that dressing so evocatively and looking so good should be a sin itself. In church people raise their hands to praise God, and ‘Ye implies this might be the best thing to do when you see a girl as beautiful as her.</a:t>
                </a:r>
              </a:p>
            </p:txBody>
          </p:sp>
        </p:grpSp>
        <p:sp>
          <p:nvSpPr>
            <p:cNvPr id="199" name="Shape 199"/>
            <p:cNvSpPr/>
            <p:nvPr/>
          </p:nvSpPr>
          <p:spPr>
            <a:xfrm rot="19739996">
              <a:off x="275199" y="6497788"/>
              <a:ext cx="594372" cy="717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EE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pic>
          <p:nvPicPr>
            <p:cNvPr id="200" name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717206" y="4584280"/>
              <a:ext cx="3760968" cy="2053489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90500" dist="25400" dir="5400000">
                <a:srgbClr val="000000">
                  <a:alpha val="37245"/>
                </a:srgbClr>
              </a:outerShdw>
            </a:effectLst>
          </p:spPr>
        </p:pic>
      </p:grpSp>
      <p:grpSp>
        <p:nvGrpSpPr>
          <p:cNvPr id="214" name="Group 214"/>
          <p:cNvGrpSpPr/>
          <p:nvPr/>
        </p:nvGrpSpPr>
        <p:grpSpPr>
          <a:xfrm>
            <a:off x="6949399" y="1694035"/>
            <a:ext cx="5225851" cy="7174186"/>
            <a:chOff x="0" y="0"/>
            <a:chExt cx="5225850" cy="7174184"/>
          </a:xfrm>
        </p:grpSpPr>
        <p:sp>
          <p:nvSpPr>
            <p:cNvPr id="202" name="Shape 202"/>
            <p:cNvSpPr/>
            <p:nvPr/>
          </p:nvSpPr>
          <p:spPr>
            <a:xfrm>
              <a:off x="2447306" y="0"/>
              <a:ext cx="300588" cy="300588"/>
            </a:xfrm>
            <a:prstGeom prst="ellipse">
              <a:avLst/>
            </a:prstGeom>
            <a:solidFill>
              <a:srgbClr val="546E7A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07" name="Group 207"/>
            <p:cNvGrpSpPr/>
            <p:nvPr/>
          </p:nvGrpSpPr>
          <p:grpSpPr>
            <a:xfrm>
              <a:off x="983581" y="734459"/>
              <a:ext cx="3258688" cy="1085823"/>
              <a:chOff x="-623394" y="-72487"/>
              <a:chExt cx="3258687" cy="1085821"/>
            </a:xfrm>
          </p:grpSpPr>
          <p:grpSp>
            <p:nvGrpSpPr>
              <p:cNvPr id="205" name="Group 205"/>
              <p:cNvGrpSpPr/>
              <p:nvPr/>
            </p:nvGrpSpPr>
            <p:grpSpPr>
              <a:xfrm flipH="1">
                <a:off x="-623395" y="-72488"/>
                <a:ext cx="3258689" cy="1085823"/>
                <a:chOff x="0" y="0"/>
                <a:chExt cx="3258687" cy="1085822"/>
              </a:xfrm>
            </p:grpSpPr>
            <p:sp>
              <p:nvSpPr>
                <p:cNvPr id="203" name="Shape 203"/>
                <p:cNvSpPr/>
                <p:nvPr/>
              </p:nvSpPr>
              <p:spPr>
                <a:xfrm>
                  <a:off x="0" y="0"/>
                  <a:ext cx="3258688" cy="913418"/>
                </a:xfrm>
                <a:prstGeom prst="roundRect">
                  <a:avLst>
                    <a:gd name="adj" fmla="val 49117"/>
                  </a:avLst>
                </a:prstGeom>
                <a:solidFill>
                  <a:srgbClr val="2196F3"/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571500" dist="25400" dir="5400000">
                    <a:srgbClr val="000000">
                      <a:alpha val="17277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204" name="Shape 204"/>
                <p:cNvSpPr/>
                <p:nvPr/>
              </p:nvSpPr>
              <p:spPr>
                <a:xfrm rot="20040000">
                  <a:off x="167979" y="464122"/>
                  <a:ext cx="455427" cy="5496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2196F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</p:grpSp>
          <p:sp>
            <p:nvSpPr>
              <p:cNvPr id="206" name="Shape 206"/>
              <p:cNvSpPr/>
              <p:nvPr/>
            </p:nvSpPr>
            <p:spPr>
              <a:xfrm>
                <a:off x="-291271" y="53732"/>
                <a:ext cx="2594440" cy="6555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16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r>
                  <a:t>Game of Thrones: </a:t>
                </a:r>
              </a:p>
              <a:p>
                <a:pPr algn="l">
                  <a:defRPr sz="16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r>
                  <a:t>Season 6</a:t>
                </a:r>
              </a:p>
            </p:txBody>
          </p:sp>
        </p:grpSp>
        <p:grpSp>
          <p:nvGrpSpPr>
            <p:cNvPr id="210" name="Group 210"/>
            <p:cNvGrpSpPr/>
            <p:nvPr/>
          </p:nvGrpSpPr>
          <p:grpSpPr>
            <a:xfrm>
              <a:off x="0" y="2254155"/>
              <a:ext cx="5225851" cy="4653084"/>
              <a:chOff x="0" y="0"/>
              <a:chExt cx="5225850" cy="4653083"/>
            </a:xfrm>
          </p:grpSpPr>
          <p:sp>
            <p:nvSpPr>
              <p:cNvPr id="208" name="Shape 208"/>
              <p:cNvSpPr/>
              <p:nvPr/>
            </p:nvSpPr>
            <p:spPr>
              <a:xfrm>
                <a:off x="-1" y="0"/>
                <a:ext cx="5225852" cy="4653084"/>
              </a:xfrm>
              <a:prstGeom prst="roundRect">
                <a:avLst>
                  <a:gd name="adj" fmla="val 15462"/>
                </a:avLst>
              </a:prstGeom>
              <a:solidFill>
                <a:srgbClr val="DCDEE0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" dist="25400" dir="5400000">
                  <a:srgbClr val="000000">
                    <a:alpha val="11273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9" name="Shape 209"/>
              <p:cNvSpPr/>
              <p:nvPr/>
            </p:nvSpPr>
            <p:spPr>
              <a:xfrm rot="20040000">
                <a:off x="334496" y="1156675"/>
                <a:ext cx="730352" cy="881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DCDE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sp>
          <p:nvSpPr>
            <p:cNvPr id="211" name="Shape 211"/>
            <p:cNvSpPr/>
            <p:nvPr/>
          </p:nvSpPr>
          <p:spPr>
            <a:xfrm rot="19739996">
              <a:off x="418028" y="6354959"/>
              <a:ext cx="594371" cy="717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EE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2" name="Shape 212"/>
            <p:cNvSpPr/>
            <p:nvPr/>
          </p:nvSpPr>
          <p:spPr>
            <a:xfrm>
              <a:off x="451003" y="2501762"/>
              <a:ext cx="4293193" cy="12222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Here are all the episodes in Season 6. 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You can get more info about any episode listed by saying the title of the episode.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ex. “No One”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 </a:t>
              </a:r>
            </a:p>
          </p:txBody>
        </p:sp>
        <p:sp>
          <p:nvSpPr>
            <p:cNvPr id="213" name="Shape 213"/>
            <p:cNvSpPr/>
            <p:nvPr/>
          </p:nvSpPr>
          <p:spPr>
            <a:xfrm>
              <a:off x="451003" y="3969563"/>
              <a:ext cx="4293193" cy="2549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1: The Red Woman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2: Home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3: OathBreaker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4: Book of Stranger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5: The Door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6: Blood of my Blood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7: The Broken Man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EP 8: No One</a:t>
              </a: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</a:p>
            <a:p>
              <a:pPr algn="l">
                <a:defRPr sz="1800">
                  <a:latin typeface="Helvetica Neue"/>
                  <a:ea typeface="Helvetica Neue"/>
                  <a:cs typeface="Helvetica Neue"/>
                  <a:sym typeface="Helvetica Neue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/>
        </p:nvSpPr>
        <p:spPr>
          <a:xfrm>
            <a:off x="3686621" y="4305300"/>
            <a:ext cx="5631558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CONTINUITY!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2036794" y="4107611"/>
            <a:ext cx="8931212" cy="1538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huge strength to being able to search individual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apps/sites is the ability to achieve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>
                <a:solidFill>
                  <a:srgbClr val="448AFF"/>
                </a:solidFill>
              </a:rPr>
              <a:t>NESTED</a:t>
            </a:r>
            <a:r>
              <a:t> </a:t>
            </a:r>
            <a:r>
              <a:rPr>
                <a:solidFill>
                  <a:srgbClr val="3D59FE"/>
                </a:solidFill>
              </a:rPr>
              <a:t>SEARCHES</a:t>
            </a:r>
            <a:r>
              <a:t>.</a:t>
            </a:r>
          </a:p>
        </p:txBody>
      </p:sp>
      <p:grpSp>
        <p:nvGrpSpPr>
          <p:cNvPr id="221" name="Group 221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219" name="Shape 219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20" name="Shape 220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4782790" y="4356100"/>
            <a:ext cx="3439220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200">
                <a:solidFill>
                  <a:srgbClr val="448A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IMA</a:t>
            </a:r>
            <a:r>
              <a:rPr>
                <a:solidFill>
                  <a:srgbClr val="3D59FE"/>
                </a:solidFill>
              </a:rPr>
              <a:t>GINE</a:t>
            </a:r>
          </a:p>
        </p:txBody>
      </p:sp>
      <p:grpSp>
        <p:nvGrpSpPr>
          <p:cNvPr id="128" name="Group 128"/>
          <p:cNvGrpSpPr/>
          <p:nvPr/>
        </p:nvGrpSpPr>
        <p:grpSpPr>
          <a:xfrm>
            <a:off x="4845360" y="2863525"/>
            <a:ext cx="3314080" cy="851549"/>
            <a:chOff x="0" y="0"/>
            <a:chExt cx="3314079" cy="851547"/>
          </a:xfrm>
        </p:grpSpPr>
        <p:sp>
          <p:nvSpPr>
            <p:cNvPr id="126" name="Shape 126"/>
            <p:cNvSpPr/>
            <p:nvPr/>
          </p:nvSpPr>
          <p:spPr>
            <a:xfrm>
              <a:off x="0" y="-1"/>
              <a:ext cx="3314080" cy="851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27" name="Shape 127"/>
            <p:cNvSpPr/>
            <p:nvPr/>
          </p:nvSpPr>
          <p:spPr>
            <a:xfrm flipH="1">
              <a:off x="852164" y="216841"/>
              <a:ext cx="1626257" cy="4178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129" name="Shape 129"/>
          <p:cNvSpPr/>
          <p:nvPr/>
        </p:nvSpPr>
        <p:spPr>
          <a:xfrm>
            <a:off x="3489932" y="5413743"/>
            <a:ext cx="602493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Being able to search the web without</a:t>
            </a:r>
          </a:p>
          <a:p>
            <a:pPr>
              <a:defRPr sz="2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using your carrier data.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1720062" y="4107611"/>
            <a:ext cx="9564676" cy="1538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ALIYO CAN </a:t>
            </a:r>
            <a:r>
              <a:rPr>
                <a:solidFill>
                  <a:srgbClr val="448AFF"/>
                </a:solidFill>
              </a:rPr>
              <a:t>HAND</a:t>
            </a:r>
            <a:r>
              <a:t>-</a:t>
            </a:r>
            <a:r>
              <a:rPr>
                <a:solidFill>
                  <a:srgbClr val="3D59FE"/>
                </a:solidFill>
              </a:rPr>
              <a:t>OFF</a:t>
            </a:r>
            <a:r>
              <a:t> INFORMATION COLLECTED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FROM ONE SITE IN ORDER TO USE IT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ANOTHER SITE OR APP.</a:t>
            </a:r>
          </a:p>
        </p:txBody>
      </p:sp>
      <p:grpSp>
        <p:nvGrpSpPr>
          <p:cNvPr id="226" name="Group 226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224" name="Shape 224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25" name="Shape 225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96489" y="79419"/>
            <a:ext cx="6944431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HOW IT WORKS</a:t>
            </a:r>
          </a:p>
        </p:txBody>
      </p:sp>
      <p:sp>
        <p:nvSpPr>
          <p:cNvPr id="229" name="Shape 229"/>
          <p:cNvSpPr/>
          <p:nvPr/>
        </p:nvSpPr>
        <p:spPr>
          <a:xfrm>
            <a:off x="1311051" y="2835923"/>
            <a:ext cx="865769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chemeClr val="accent5"/>
                </a:solidFill>
              </a:rPr>
              <a:t>OUTPUT =</a:t>
            </a:r>
            <a:r>
              <a:t> </a:t>
            </a:r>
            <a:r>
              <a:rPr>
                <a:solidFill>
                  <a:srgbClr val="448AFF"/>
                </a:solidFill>
              </a:rPr>
              <a:t>Website + Command +</a:t>
            </a:r>
            <a:r>
              <a:rPr>
                <a:solidFill>
                  <a:srgbClr val="3D5AFE"/>
                </a:solidFill>
              </a:rPr>
              <a:t> OUTPUT = Website + Command </a:t>
            </a:r>
          </a:p>
        </p:txBody>
      </p:sp>
      <p:sp>
        <p:nvSpPr>
          <p:cNvPr id="230" name="Shape 230"/>
          <p:cNvSpPr/>
          <p:nvPr/>
        </p:nvSpPr>
        <p:spPr>
          <a:xfrm>
            <a:off x="1209433" y="3383711"/>
            <a:ext cx="10585934" cy="2986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 example of this would be if you asked the Shazam App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to find the title of a song currently playing. Shazam finds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title of the song, then automatically searches the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title of the song using Genius.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ALIYO will return the title of the song using Shazam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and return the lyrics of the song using Genius.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the song challenge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055899"/>
            <a:ext cx="13004801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7448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/>
        </p:nvSpPr>
        <p:spPr>
          <a:xfrm>
            <a:off x="1040792" y="4476750"/>
            <a:ext cx="1092321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CONTINUITY + REFERAL MARKETING</a:t>
            </a:r>
          </a:p>
        </p:txBody>
      </p:sp>
      <p:sp>
        <p:nvSpPr>
          <p:cNvPr id="235" name="Shape 235"/>
          <p:cNvSpPr/>
          <p:nvPr/>
        </p:nvSpPr>
        <p:spPr>
          <a:xfrm>
            <a:off x="4570210" y="5543549"/>
            <a:ext cx="3864380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The ALIYO BUSINESS MODEL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2354707" y="4348911"/>
            <a:ext cx="8295387" cy="25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 major objective that we have with continuity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is giving companies the ability to connect the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main function of their application with the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main function of another application.</a:t>
            </a:r>
          </a:p>
        </p:txBody>
      </p:sp>
      <p:grpSp>
        <p:nvGrpSpPr>
          <p:cNvPr id="240" name="Group 240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238" name="Shape 238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39" name="Shape 239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/>
        </p:nvSpPr>
        <p:spPr>
          <a:xfrm>
            <a:off x="1496376" y="4476750"/>
            <a:ext cx="100120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 IS KINDA LIKE THE GAME JENGA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roup 259"/>
          <p:cNvGrpSpPr/>
          <p:nvPr/>
        </p:nvGrpSpPr>
        <p:grpSpPr>
          <a:xfrm>
            <a:off x="807942" y="4015517"/>
            <a:ext cx="11388916" cy="3170366"/>
            <a:chOff x="-10070" y="0"/>
            <a:chExt cx="11388915" cy="3170365"/>
          </a:xfrm>
        </p:grpSpPr>
        <p:grpSp>
          <p:nvGrpSpPr>
            <p:cNvPr id="246" name="Group 246"/>
            <p:cNvGrpSpPr/>
            <p:nvPr/>
          </p:nvGrpSpPr>
          <p:grpSpPr>
            <a:xfrm>
              <a:off x="3530369" y="0"/>
              <a:ext cx="4308036" cy="644129"/>
              <a:chOff x="0" y="0"/>
              <a:chExt cx="4308034" cy="644128"/>
            </a:xfrm>
          </p:grpSpPr>
          <p:sp>
            <p:nvSpPr>
              <p:cNvPr id="244" name="Shape 244"/>
              <p:cNvSpPr/>
              <p:nvPr/>
            </p:nvSpPr>
            <p:spPr>
              <a:xfrm>
                <a:off x="0" y="0"/>
                <a:ext cx="4308035" cy="644129"/>
              </a:xfrm>
              <a:prstGeom prst="rect">
                <a:avLst/>
              </a:prstGeom>
              <a:noFill/>
              <a:ln w="38100" cap="flat">
                <a:solidFill>
                  <a:srgbClr val="3D5AFE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5" name="Shape 245"/>
              <p:cNvSpPr/>
              <p:nvPr/>
            </p:nvSpPr>
            <p:spPr>
              <a:xfrm>
                <a:off x="162924" y="49014"/>
                <a:ext cx="3982187" cy="546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9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RECIPE FOR COOKIES</a:t>
                </a: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>
              <a:off x="2310300" y="633686"/>
              <a:ext cx="6748174" cy="644129"/>
              <a:chOff x="0" y="0"/>
              <a:chExt cx="6748172" cy="644128"/>
            </a:xfrm>
          </p:grpSpPr>
          <p:sp>
            <p:nvSpPr>
              <p:cNvPr id="247" name="Shape 247"/>
              <p:cNvSpPr/>
              <p:nvPr/>
            </p:nvSpPr>
            <p:spPr>
              <a:xfrm>
                <a:off x="0" y="0"/>
                <a:ext cx="6748173" cy="644129"/>
              </a:xfrm>
              <a:prstGeom prst="rect">
                <a:avLst/>
              </a:prstGeom>
              <a:noFill/>
              <a:ln w="38100" cap="flat">
                <a:solidFill>
                  <a:srgbClr val="3D5AFE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8" name="Shape 248"/>
              <p:cNvSpPr/>
              <p:nvPr/>
            </p:nvSpPr>
            <p:spPr>
              <a:xfrm>
                <a:off x="175705" y="49014"/>
                <a:ext cx="6396763" cy="546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9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BUY THE INGREDIENTS FOR RECIPE</a:t>
                </a: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>
              <a:off x="2310300" y="1263118"/>
              <a:ext cx="6748174" cy="644129"/>
              <a:chOff x="0" y="0"/>
              <a:chExt cx="6748172" cy="644128"/>
            </a:xfrm>
          </p:grpSpPr>
          <p:sp>
            <p:nvSpPr>
              <p:cNvPr id="250" name="Shape 250"/>
              <p:cNvSpPr/>
              <p:nvPr/>
            </p:nvSpPr>
            <p:spPr>
              <a:xfrm>
                <a:off x="0" y="0"/>
                <a:ext cx="6748173" cy="644129"/>
              </a:xfrm>
              <a:prstGeom prst="rect">
                <a:avLst/>
              </a:prstGeom>
              <a:noFill/>
              <a:ln w="38100" cap="flat">
                <a:solidFill>
                  <a:srgbClr val="3D5AFE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1" name="Shape 251"/>
              <p:cNvSpPr/>
              <p:nvPr/>
            </p:nvSpPr>
            <p:spPr>
              <a:xfrm>
                <a:off x="802736" y="49014"/>
                <a:ext cx="5142701" cy="546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9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LISTEN TO BAKING PLAYLIST</a:t>
                </a: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>
              <a:off x="0" y="1893827"/>
              <a:ext cx="11368775" cy="644129"/>
              <a:chOff x="-2286000" y="0"/>
              <a:chExt cx="11368774" cy="644128"/>
            </a:xfrm>
          </p:grpSpPr>
          <p:sp>
            <p:nvSpPr>
              <p:cNvPr id="253" name="Shape 253"/>
              <p:cNvSpPr/>
              <p:nvPr/>
            </p:nvSpPr>
            <p:spPr>
              <a:xfrm>
                <a:off x="-2286000" y="0"/>
                <a:ext cx="11368775" cy="644129"/>
              </a:xfrm>
              <a:prstGeom prst="rect">
                <a:avLst/>
              </a:prstGeom>
              <a:noFill/>
              <a:ln w="38100" cap="flat">
                <a:solidFill>
                  <a:srgbClr val="3D5AFE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4" name="Shape 254"/>
              <p:cNvSpPr/>
              <p:nvPr/>
            </p:nvSpPr>
            <p:spPr>
              <a:xfrm>
                <a:off x="-2105913" y="49014"/>
                <a:ext cx="10959999" cy="546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9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MAKE MOVE ON CANDY CRUSH WHILE COOKIES ARE BAKING</a:t>
                </a:r>
              </a:p>
            </p:txBody>
          </p:sp>
        </p:grpSp>
        <p:grpSp>
          <p:nvGrpSpPr>
            <p:cNvPr id="258" name="Group 258"/>
            <p:cNvGrpSpPr/>
            <p:nvPr/>
          </p:nvGrpSpPr>
          <p:grpSpPr>
            <a:xfrm>
              <a:off x="-10071" y="2526237"/>
              <a:ext cx="11388916" cy="644129"/>
              <a:chOff x="-2348507" y="0"/>
              <a:chExt cx="11388915" cy="644128"/>
            </a:xfrm>
          </p:grpSpPr>
          <p:sp>
            <p:nvSpPr>
              <p:cNvPr id="256" name="Shape 256"/>
              <p:cNvSpPr/>
              <p:nvPr/>
            </p:nvSpPr>
            <p:spPr>
              <a:xfrm>
                <a:off x="-2348508" y="0"/>
                <a:ext cx="11388916" cy="644129"/>
              </a:xfrm>
              <a:prstGeom prst="rect">
                <a:avLst/>
              </a:prstGeom>
              <a:noFill/>
              <a:ln w="38100" cap="flat">
                <a:solidFill>
                  <a:srgbClr val="3D5AFE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7" name="Shape 257"/>
              <p:cNvSpPr/>
              <p:nvPr/>
            </p:nvSpPr>
            <p:spPr>
              <a:xfrm>
                <a:off x="-643210" y="49014"/>
                <a:ext cx="8034593" cy="546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9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SHARE PICTURE OF COOKIES ON FACEBOOK</a:t>
                </a:r>
              </a:p>
            </p:txBody>
          </p:sp>
        </p:grpSp>
      </p:grpSp>
      <p:sp>
        <p:nvSpPr>
          <p:cNvPr id="260" name="Shape 260"/>
          <p:cNvSpPr/>
          <p:nvPr/>
        </p:nvSpPr>
        <p:spPr>
          <a:xfrm>
            <a:off x="8714600" y="-503677"/>
            <a:ext cx="630707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Functions refer other functions</a:t>
            </a:r>
          </a:p>
        </p:txBody>
      </p:sp>
      <p:sp>
        <p:nvSpPr>
          <p:cNvPr id="261" name="Shape 261"/>
          <p:cNvSpPr/>
          <p:nvPr/>
        </p:nvSpPr>
        <p:spPr>
          <a:xfrm>
            <a:off x="1741659" y="2997199"/>
            <a:ext cx="952148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 FUNCTION BUILDS ON ANOTHER FUNCTION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/>
        </p:nvSpPr>
        <p:spPr>
          <a:xfrm>
            <a:off x="2233841" y="4348911"/>
            <a:ext cx="8537119" cy="25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If ALIYO thinks your function can appropriately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build off of the function that a person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is currently using it will refer your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function at the bottom.</a:t>
            </a:r>
          </a:p>
        </p:txBody>
      </p:sp>
      <p:grpSp>
        <p:nvGrpSpPr>
          <p:cNvPr id="266" name="Group 266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264" name="Shape 264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65" name="Shape 265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/>
        </p:nvSpPr>
        <p:spPr>
          <a:xfrm>
            <a:off x="605599" y="2971215"/>
            <a:ext cx="11793602" cy="6427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5500"/>
              <a:t>WE CHARGE </a:t>
            </a:r>
            <a:r>
              <a:t>$1</a:t>
            </a:r>
            <a:r>
              <a:rPr sz="5500"/>
              <a:t>PER CLICK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/>
        </p:nvSpPr>
        <p:spPr>
          <a:xfrm>
            <a:off x="1737010" y="3883278"/>
            <a:ext cx="9530780" cy="3434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And we will refer functions to </a:t>
            </a:r>
          </a:p>
          <a:p>
            <a:pPr>
              <a:defRPr sz="5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apps so that companies</a:t>
            </a:r>
          </a:p>
          <a:p>
            <a:pPr>
              <a:defRPr sz="5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can make money too!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2726359" y="4107611"/>
            <a:ext cx="7552082" cy="1538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Accessing the internet anytime, anywhere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without the need to worry about data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limits or fees.</a:t>
            </a:r>
          </a:p>
        </p:txBody>
      </p:sp>
      <p:grpSp>
        <p:nvGrpSpPr>
          <p:cNvPr id="134" name="Group 134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32" name="Shape 132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33" name="Shape 133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/>
        </p:nvSpPr>
        <p:spPr>
          <a:xfrm>
            <a:off x="2478525" y="4348911"/>
            <a:ext cx="8047750" cy="25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It is super easy to setup referrals. A user can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upload text, photos, and audio to a card.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Set a main command and connect that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command to other commands</a:t>
            </a:r>
          </a:p>
        </p:txBody>
      </p:sp>
      <p:grpSp>
        <p:nvGrpSpPr>
          <p:cNvPr id="275" name="Group 275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273" name="Shape 273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74" name="Shape 274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/>
        </p:nvSpPr>
        <p:spPr>
          <a:xfrm>
            <a:off x="3398825" y="4305300"/>
            <a:ext cx="620715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INTRODUCING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1176866" y="2151674"/>
            <a:ext cx="10651068" cy="689805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2667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280" name="Shape 280"/>
          <p:cNvSpPr/>
          <p:nvPr/>
        </p:nvSpPr>
        <p:spPr>
          <a:xfrm>
            <a:off x="1335805" y="2575437"/>
            <a:ext cx="82512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9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3D59FE"/>
                </a:solidFill>
              </a:rPr>
              <a:t>AL</a:t>
            </a:r>
            <a:r>
              <a:rPr>
                <a:solidFill>
                  <a:srgbClr val="448AFF"/>
                </a:solidFill>
              </a:rPr>
              <a:t>IYO</a:t>
            </a:r>
          </a:p>
        </p:txBody>
      </p:sp>
      <p:grpSp>
        <p:nvGrpSpPr>
          <p:cNvPr id="293" name="Group 293"/>
          <p:cNvGrpSpPr/>
          <p:nvPr/>
        </p:nvGrpSpPr>
        <p:grpSpPr>
          <a:xfrm>
            <a:off x="7901252" y="2137833"/>
            <a:ext cx="3940044" cy="6925734"/>
            <a:chOff x="0" y="0"/>
            <a:chExt cx="3940042" cy="6925733"/>
          </a:xfrm>
        </p:grpSpPr>
        <p:sp>
          <p:nvSpPr>
            <p:cNvPr id="281" name="Shape 281"/>
            <p:cNvSpPr/>
            <p:nvPr/>
          </p:nvSpPr>
          <p:spPr>
            <a:xfrm>
              <a:off x="0" y="0"/>
              <a:ext cx="3940043" cy="6925734"/>
            </a:xfrm>
            <a:prstGeom prst="rect">
              <a:avLst/>
            </a:prstGeom>
            <a:gradFill flip="none" rotWithShape="1">
              <a:gsLst>
                <a:gs pos="0">
                  <a:srgbClr val="3D59FE"/>
                </a:gs>
                <a:gs pos="100000">
                  <a:srgbClr val="448AFF"/>
                </a:gs>
              </a:gsLst>
              <a:lin ang="292146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grpSp>
          <p:nvGrpSpPr>
            <p:cNvPr id="284" name="Group 284"/>
            <p:cNvGrpSpPr/>
            <p:nvPr/>
          </p:nvGrpSpPr>
          <p:grpSpPr>
            <a:xfrm>
              <a:off x="1102510" y="3211370"/>
              <a:ext cx="1735023" cy="502994"/>
              <a:chOff x="-25400" y="-622300"/>
              <a:chExt cx="1735021" cy="502993"/>
            </a:xfrm>
          </p:grpSpPr>
          <p:sp>
            <p:nvSpPr>
              <p:cNvPr id="282" name="Shape 282"/>
              <p:cNvSpPr/>
              <p:nvPr/>
            </p:nvSpPr>
            <p:spPr>
              <a:xfrm>
                <a:off x="-25401" y="-622300"/>
                <a:ext cx="1735023" cy="502994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52400" dist="25400" dir="5040000">
                  <a:srgbClr val="000000">
                    <a:alpha val="19361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3" name="Shape 283"/>
              <p:cNvSpPr/>
              <p:nvPr/>
            </p:nvSpPr>
            <p:spPr>
              <a:xfrm>
                <a:off x="367516" y="-547783"/>
                <a:ext cx="945319" cy="3539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solidFill>
                      <a:srgbClr val="A6AAA9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Post</a:t>
                </a:r>
              </a:p>
            </p:txBody>
          </p:sp>
        </p:grpSp>
        <p:grpSp>
          <p:nvGrpSpPr>
            <p:cNvPr id="288" name="Group 288"/>
            <p:cNvGrpSpPr/>
            <p:nvPr/>
          </p:nvGrpSpPr>
          <p:grpSpPr>
            <a:xfrm>
              <a:off x="600530" y="1338569"/>
              <a:ext cx="2632254" cy="688827"/>
              <a:chOff x="6796" y="0"/>
              <a:chExt cx="2632253" cy="688826"/>
            </a:xfrm>
          </p:grpSpPr>
          <p:sp>
            <p:nvSpPr>
              <p:cNvPr id="285" name="Shape 285"/>
              <p:cNvSpPr/>
              <p:nvPr/>
            </p:nvSpPr>
            <p:spPr>
              <a:xfrm>
                <a:off x="59031" y="668660"/>
                <a:ext cx="2580019" cy="2016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6" name="Shape 286"/>
              <p:cNvSpPr/>
              <p:nvPr/>
            </p:nvSpPr>
            <p:spPr>
              <a:xfrm>
                <a:off x="18448" y="301253"/>
                <a:ext cx="698637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8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Metro</a:t>
                </a:r>
              </a:p>
            </p:txBody>
          </p:sp>
          <p:sp>
            <p:nvSpPr>
              <p:cNvPr id="287" name="Shape 287"/>
              <p:cNvSpPr/>
              <p:nvPr/>
            </p:nvSpPr>
            <p:spPr>
              <a:xfrm>
                <a:off x="6796" y="0"/>
                <a:ext cx="1560141" cy="3175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400">
                    <a:solidFill>
                      <a:srgbClr val="DCDEE0">
                        <a:alpha val="50000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COMPANY NAME</a:t>
                </a:r>
              </a:p>
            </p:txBody>
          </p:sp>
        </p:grpSp>
        <p:grpSp>
          <p:nvGrpSpPr>
            <p:cNvPr id="292" name="Group 292"/>
            <p:cNvGrpSpPr/>
            <p:nvPr/>
          </p:nvGrpSpPr>
          <p:grpSpPr>
            <a:xfrm>
              <a:off x="599777" y="2170041"/>
              <a:ext cx="1052613" cy="674126"/>
              <a:chOff x="-18839" y="0"/>
              <a:chExt cx="1052611" cy="674124"/>
            </a:xfrm>
          </p:grpSpPr>
          <p:sp>
            <p:nvSpPr>
              <p:cNvPr id="289" name="Shape 289"/>
              <p:cNvSpPr/>
              <p:nvPr/>
            </p:nvSpPr>
            <p:spPr>
              <a:xfrm>
                <a:off x="59031" y="648051"/>
                <a:ext cx="576497" cy="13982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0" name="Shape 290"/>
              <p:cNvSpPr/>
              <p:nvPr/>
            </p:nvSpPr>
            <p:spPr>
              <a:xfrm>
                <a:off x="-18811" y="293124"/>
                <a:ext cx="698637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8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Metro</a:t>
                </a:r>
              </a:p>
            </p:txBody>
          </p:sp>
          <p:sp>
            <p:nvSpPr>
              <p:cNvPr id="291" name="Shape 291"/>
              <p:cNvSpPr/>
              <p:nvPr/>
            </p:nvSpPr>
            <p:spPr>
              <a:xfrm>
                <a:off x="-18840" y="0"/>
                <a:ext cx="1052613" cy="3175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400">
                    <a:solidFill>
                      <a:srgbClr val="DCDEE0">
                        <a:alpha val="50000"/>
                      </a:srgbClr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COMMAND</a:t>
                </a:r>
              </a:p>
            </p:txBody>
          </p:sp>
        </p:grpSp>
      </p:grpSp>
      <p:grpSp>
        <p:nvGrpSpPr>
          <p:cNvPr id="302" name="Group 302"/>
          <p:cNvGrpSpPr/>
          <p:nvPr/>
        </p:nvGrpSpPr>
        <p:grpSpPr>
          <a:xfrm>
            <a:off x="3048773" y="3979333"/>
            <a:ext cx="2998725" cy="2612337"/>
            <a:chOff x="0" y="0"/>
            <a:chExt cx="2998723" cy="2612336"/>
          </a:xfrm>
        </p:grpSpPr>
        <p:grpSp>
          <p:nvGrpSpPr>
            <p:cNvPr id="300" name="Group 300"/>
            <p:cNvGrpSpPr/>
            <p:nvPr/>
          </p:nvGrpSpPr>
          <p:grpSpPr>
            <a:xfrm>
              <a:off x="483319" y="630397"/>
              <a:ext cx="2032086" cy="1981940"/>
              <a:chOff x="0" y="0"/>
              <a:chExt cx="2032085" cy="1981939"/>
            </a:xfrm>
          </p:grpSpPr>
          <p:sp>
            <p:nvSpPr>
              <p:cNvPr id="294" name="Shape 294"/>
              <p:cNvSpPr/>
              <p:nvPr/>
            </p:nvSpPr>
            <p:spPr>
              <a:xfrm>
                <a:off x="0" y="0"/>
                <a:ext cx="2032086" cy="1981940"/>
              </a:xfrm>
              <a:prstGeom prst="ellipse">
                <a:avLst/>
              </a:prstGeom>
              <a:noFill/>
              <a:ln w="25400" cap="flat">
                <a:solidFill>
                  <a:srgbClr val="448A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grpSp>
            <p:nvGrpSpPr>
              <p:cNvPr id="299" name="Group 299"/>
              <p:cNvGrpSpPr/>
              <p:nvPr/>
            </p:nvGrpSpPr>
            <p:grpSpPr>
              <a:xfrm>
                <a:off x="663886" y="638812"/>
                <a:ext cx="704314" cy="704314"/>
                <a:chOff x="0" y="0"/>
                <a:chExt cx="704312" cy="704312"/>
              </a:xfrm>
            </p:grpSpPr>
            <p:sp>
              <p:nvSpPr>
                <p:cNvPr id="295" name="Shape 295"/>
                <p:cNvSpPr/>
                <p:nvPr/>
              </p:nvSpPr>
              <p:spPr>
                <a:xfrm>
                  <a:off x="0" y="0"/>
                  <a:ext cx="704313" cy="704313"/>
                </a:xfrm>
                <a:prstGeom prst="ellipse">
                  <a:avLst/>
                </a:prstGeom>
                <a:solidFill>
                  <a:srgbClr val="3D59FE"/>
                </a:solidFill>
                <a:ln w="12700" cap="flat">
                  <a:noFill/>
                  <a:miter lim="400000"/>
                </a:ln>
                <a:effectLst>
                  <a:outerShdw sx="100000" sy="100000" kx="0" ky="0" algn="b" rotWithShape="0" blurRad="101600" dist="43815" dir="5400000">
                    <a:srgbClr val="000000">
                      <a:alpha val="6375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grpSp>
              <p:nvGrpSpPr>
                <p:cNvPr id="298" name="Group 298"/>
                <p:cNvGrpSpPr/>
                <p:nvPr/>
              </p:nvGrpSpPr>
              <p:grpSpPr>
                <a:xfrm>
                  <a:off x="208234" y="208234"/>
                  <a:ext cx="287844" cy="287844"/>
                  <a:chOff x="0" y="0"/>
                  <a:chExt cx="287842" cy="287842"/>
                </a:xfrm>
              </p:grpSpPr>
              <p:sp>
                <p:nvSpPr>
                  <p:cNvPr id="296" name="Shape 296"/>
                  <p:cNvSpPr/>
                  <p:nvPr/>
                </p:nvSpPr>
                <p:spPr>
                  <a:xfrm>
                    <a:off x="131488" y="0"/>
                    <a:ext cx="24867" cy="287843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2400">
                        <a:solidFill>
                          <a:srgbClr val="FFFFFF"/>
                        </a:solidFill>
                      </a:defRPr>
                    </a:pPr>
                  </a:p>
                </p:txBody>
              </p:sp>
              <p:sp>
                <p:nvSpPr>
                  <p:cNvPr id="297" name="Shape 297"/>
                  <p:cNvSpPr/>
                  <p:nvPr/>
                </p:nvSpPr>
                <p:spPr>
                  <a:xfrm rot="16200000">
                    <a:off x="131488" y="0"/>
                    <a:ext cx="24867" cy="287843"/>
                  </a:xfrm>
                  <a:prstGeom prst="rect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2400">
                        <a:solidFill>
                          <a:srgbClr val="FFFFFF"/>
                        </a:solidFill>
                      </a:defRPr>
                    </a:pPr>
                  </a:p>
                </p:txBody>
              </p:sp>
            </p:grpSp>
          </p:grpSp>
        </p:grpSp>
        <p:sp>
          <p:nvSpPr>
            <p:cNvPr id="301" name="Shape 301"/>
            <p:cNvSpPr/>
            <p:nvPr/>
          </p:nvSpPr>
          <p:spPr>
            <a:xfrm>
              <a:off x="0" y="0"/>
              <a:ext cx="2998725" cy="406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Add Your First Response </a:t>
              </a:r>
            </a:p>
          </p:txBody>
        </p:sp>
      </p:grpSp>
      <p:sp>
        <p:nvSpPr>
          <p:cNvPr id="303" name="Shape 303"/>
          <p:cNvSpPr/>
          <p:nvPr/>
        </p:nvSpPr>
        <p:spPr>
          <a:xfrm>
            <a:off x="3848637" y="4918464"/>
            <a:ext cx="1398996" cy="1364473"/>
          </a:xfrm>
          <a:prstGeom prst="ellipse">
            <a:avLst/>
          </a:prstGeom>
          <a:ln w="25400">
            <a:solidFill>
              <a:srgbClr val="DCDEE0">
                <a:alpha val="29771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306" name="Group 306"/>
          <p:cNvGrpSpPr/>
          <p:nvPr/>
        </p:nvGrpSpPr>
        <p:grpSpPr>
          <a:xfrm>
            <a:off x="9224046" y="4605182"/>
            <a:ext cx="800436" cy="381001"/>
            <a:chOff x="0" y="0"/>
            <a:chExt cx="800434" cy="381000"/>
          </a:xfrm>
        </p:grpSpPr>
        <p:sp>
          <p:nvSpPr>
            <p:cNvPr id="304" name="Shape 304"/>
            <p:cNvSpPr/>
            <p:nvPr/>
          </p:nvSpPr>
          <p:spPr>
            <a:xfrm>
              <a:off x="-1" y="-1"/>
              <a:ext cx="800436" cy="381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8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Report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79302" y="350743"/>
              <a:ext cx="692631" cy="1352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09" name="Group 309"/>
          <p:cNvGrpSpPr/>
          <p:nvPr/>
        </p:nvGrpSpPr>
        <p:grpSpPr>
          <a:xfrm>
            <a:off x="1419945" y="2376877"/>
            <a:ext cx="580643" cy="149196"/>
            <a:chOff x="0" y="0"/>
            <a:chExt cx="580642" cy="149195"/>
          </a:xfrm>
        </p:grpSpPr>
        <p:sp>
          <p:nvSpPr>
            <p:cNvPr id="307" name="Shape 307"/>
            <p:cNvSpPr/>
            <p:nvPr/>
          </p:nvSpPr>
          <p:spPr>
            <a:xfrm>
              <a:off x="0" y="-1"/>
              <a:ext cx="580643" cy="149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982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08" name="Shape 308"/>
            <p:cNvSpPr/>
            <p:nvPr/>
          </p:nvSpPr>
          <p:spPr>
            <a:xfrm flipH="1">
              <a:off x="149303" y="37991"/>
              <a:ext cx="284928" cy="732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956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310" name="Shape 310"/>
          <p:cNvSpPr/>
          <p:nvPr/>
        </p:nvSpPr>
        <p:spPr>
          <a:xfrm>
            <a:off x="5276800" y="1069995"/>
            <a:ext cx="245120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THE CARD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/>
        </p:nvSpPr>
        <p:spPr>
          <a:xfrm>
            <a:off x="2527472" y="4305300"/>
            <a:ext cx="794985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THE BIG PICTURE!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/>
        </p:nvSpPr>
        <p:spPr>
          <a:xfrm>
            <a:off x="-1564039" y="3784599"/>
            <a:ext cx="16132878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DAWN OF THE PLANET </a:t>
            </a:r>
          </a:p>
          <a:p>
            <a:pPr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448AFF"/>
                </a:solidFill>
              </a:rPr>
              <a:t>MOBILE</a:t>
            </a:r>
            <a:r>
              <a:t> </a:t>
            </a:r>
            <a:r>
              <a:rPr>
                <a:solidFill>
                  <a:srgbClr val="3D5AFE"/>
                </a:solidFill>
              </a:rPr>
              <a:t>FIRST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595795" y="508000"/>
            <a:ext cx="7446691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MOBILE FIRST</a:t>
            </a:r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Is The New Frontier of </a:t>
            </a:r>
            <a:r>
              <a:rPr>
                <a:solidFill>
                  <a:srgbClr val="3D59FE"/>
                </a:solidFill>
              </a:rPr>
              <a:t>INFORMATION</a:t>
            </a:r>
          </a:p>
        </p:txBody>
      </p:sp>
      <p:grpSp>
        <p:nvGrpSpPr>
          <p:cNvPr id="323" name="Group 323"/>
          <p:cNvGrpSpPr/>
          <p:nvPr/>
        </p:nvGrpSpPr>
        <p:grpSpPr>
          <a:xfrm>
            <a:off x="5956035" y="4315279"/>
            <a:ext cx="3203149" cy="1123042"/>
            <a:chOff x="0" y="0"/>
            <a:chExt cx="3203148" cy="1123040"/>
          </a:xfrm>
        </p:grpSpPr>
        <p:grpSp>
          <p:nvGrpSpPr>
            <p:cNvPr id="321" name="Group 321"/>
            <p:cNvGrpSpPr/>
            <p:nvPr/>
          </p:nvGrpSpPr>
          <p:grpSpPr>
            <a:xfrm>
              <a:off x="-1" y="-1"/>
              <a:ext cx="3203150" cy="1123042"/>
              <a:chOff x="0" y="0"/>
              <a:chExt cx="3203148" cy="1123040"/>
            </a:xfrm>
          </p:grpSpPr>
          <p:sp>
            <p:nvSpPr>
              <p:cNvPr id="317" name="Shape 317"/>
              <p:cNvSpPr/>
              <p:nvPr/>
            </p:nvSpPr>
            <p:spPr>
              <a:xfrm>
                <a:off x="1297345" y="444232"/>
                <a:ext cx="1905804" cy="64275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PHONE</a:t>
                </a:r>
              </a:p>
            </p:txBody>
          </p:sp>
          <p:grpSp>
            <p:nvGrpSpPr>
              <p:cNvPr id="320" name="Group 320"/>
              <p:cNvGrpSpPr/>
              <p:nvPr/>
            </p:nvGrpSpPr>
            <p:grpSpPr>
              <a:xfrm rot="5400000">
                <a:off x="0" y="-1"/>
                <a:ext cx="1123041" cy="1123042"/>
                <a:chOff x="0" y="0"/>
                <a:chExt cx="1123040" cy="1123040"/>
              </a:xfrm>
            </p:grpSpPr>
            <p:sp>
              <p:nvSpPr>
                <p:cNvPr id="318" name="Shape 318"/>
                <p:cNvSpPr/>
                <p:nvPr/>
              </p:nvSpPr>
              <p:spPr>
                <a:xfrm>
                  <a:off x="0" y="0"/>
                  <a:ext cx="1123041" cy="1123041"/>
                </a:xfrm>
                <a:prstGeom prst="ellipse">
                  <a:avLst/>
                </a:prstGeom>
                <a:noFill/>
                <a:ln w="76200" cap="flat">
                  <a:solidFill>
                    <a:srgbClr val="3D5AFE"/>
                  </a:solidFill>
                  <a:prstDash val="solid"/>
                  <a:miter lim="400000"/>
                </a:ln>
                <a:effectLst>
                  <a:outerShdw sx="100000" sy="100000" kx="0" ky="0" algn="b" rotWithShape="0" blurRad="38100" dist="25400" dir="540000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319" name="Shape 319"/>
                <p:cNvSpPr/>
                <p:nvPr/>
              </p:nvSpPr>
              <p:spPr>
                <a:xfrm rot="16200000">
                  <a:off x="376152" y="275144"/>
                  <a:ext cx="370736" cy="57275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34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pPr/>
                  <a:r>
                    <a:t>P</a:t>
                  </a:r>
                </a:p>
              </p:txBody>
            </p:sp>
          </p:grpSp>
        </p:grpSp>
        <p:sp>
          <p:nvSpPr>
            <p:cNvPr id="322" name="Shape 322"/>
            <p:cNvSpPr/>
            <p:nvPr/>
          </p:nvSpPr>
          <p:spPr>
            <a:xfrm>
              <a:off x="1309866" y="85897"/>
              <a:ext cx="846218" cy="3861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MMS</a:t>
              </a:r>
            </a:p>
          </p:txBody>
        </p:sp>
      </p:grpSp>
      <p:sp>
        <p:nvSpPr>
          <p:cNvPr id="324" name="Shape 324"/>
          <p:cNvSpPr/>
          <p:nvPr/>
        </p:nvSpPr>
        <p:spPr>
          <a:xfrm>
            <a:off x="4092242" y="6672065"/>
            <a:ext cx="4820990" cy="31391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2" fill="norm" stroke="1" extrusionOk="0">
                <a:moveTo>
                  <a:pt x="0" y="21592"/>
                </a:moveTo>
                <a:cubicBezTo>
                  <a:pt x="1888" y="18103"/>
                  <a:pt x="3569" y="14176"/>
                  <a:pt x="5030" y="9896"/>
                </a:cubicBezTo>
                <a:cubicBezTo>
                  <a:pt x="6586" y="5337"/>
                  <a:pt x="8228" y="6"/>
                  <a:pt x="10848" y="0"/>
                </a:cubicBezTo>
                <a:cubicBezTo>
                  <a:pt x="14055" y="-8"/>
                  <a:pt x="15675" y="7013"/>
                  <a:pt x="17452" y="12423"/>
                </a:cubicBezTo>
                <a:cubicBezTo>
                  <a:pt x="18610" y="15947"/>
                  <a:pt x="20007" y="19048"/>
                  <a:pt x="21600" y="21592"/>
                </a:cubicBezTo>
              </a:path>
            </a:pathLst>
          </a:custGeom>
          <a:solidFill>
            <a:srgbClr val="3D5AFE">
              <a:alpha val="21632"/>
            </a:srgbClr>
          </a:solidFill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325" name="Shape 325"/>
          <p:cNvSpPr/>
          <p:nvPr/>
        </p:nvSpPr>
        <p:spPr>
          <a:xfrm>
            <a:off x="7518411" y="6616845"/>
            <a:ext cx="480744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—2.6B Cellphones Globally (2016)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595795" y="508000"/>
            <a:ext cx="7446691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MOBILE FIRST</a:t>
            </a:r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This Is The New Frontier of </a:t>
            </a:r>
            <a:r>
              <a:rPr>
                <a:solidFill>
                  <a:srgbClr val="3D59FE"/>
                </a:solidFill>
              </a:rPr>
              <a:t>INFORMATION</a:t>
            </a:r>
          </a:p>
        </p:txBody>
      </p:sp>
      <p:sp>
        <p:nvSpPr>
          <p:cNvPr id="328" name="Shape 328"/>
          <p:cNvSpPr/>
          <p:nvPr/>
        </p:nvSpPr>
        <p:spPr>
          <a:xfrm>
            <a:off x="4092242" y="7168308"/>
            <a:ext cx="4820990" cy="26428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2" fill="norm" stroke="1" extrusionOk="0">
                <a:moveTo>
                  <a:pt x="0" y="21592"/>
                </a:moveTo>
                <a:cubicBezTo>
                  <a:pt x="1888" y="18103"/>
                  <a:pt x="3569" y="14176"/>
                  <a:pt x="5030" y="9896"/>
                </a:cubicBezTo>
                <a:cubicBezTo>
                  <a:pt x="6586" y="5337"/>
                  <a:pt x="8228" y="6"/>
                  <a:pt x="10848" y="0"/>
                </a:cubicBezTo>
                <a:cubicBezTo>
                  <a:pt x="14055" y="-8"/>
                  <a:pt x="15675" y="7013"/>
                  <a:pt x="17452" y="12423"/>
                </a:cubicBezTo>
                <a:cubicBezTo>
                  <a:pt x="18610" y="15947"/>
                  <a:pt x="20007" y="19048"/>
                  <a:pt x="21600" y="21592"/>
                </a:cubicBezTo>
              </a:path>
            </a:pathLst>
          </a:custGeom>
          <a:solidFill>
            <a:srgbClr val="3D5AFE">
              <a:alpha val="21632"/>
            </a:srgbClr>
          </a:solidFill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grpSp>
        <p:nvGrpSpPr>
          <p:cNvPr id="335" name="Group 335"/>
          <p:cNvGrpSpPr/>
          <p:nvPr/>
        </p:nvGrpSpPr>
        <p:grpSpPr>
          <a:xfrm>
            <a:off x="5958979" y="4315279"/>
            <a:ext cx="3836450" cy="1164667"/>
            <a:chOff x="0" y="0"/>
            <a:chExt cx="3836449" cy="1164665"/>
          </a:xfrm>
        </p:grpSpPr>
        <p:grpSp>
          <p:nvGrpSpPr>
            <p:cNvPr id="333" name="Group 333"/>
            <p:cNvGrpSpPr/>
            <p:nvPr/>
          </p:nvGrpSpPr>
          <p:grpSpPr>
            <a:xfrm>
              <a:off x="-1" y="-1"/>
              <a:ext cx="3836451" cy="1164667"/>
              <a:chOff x="0" y="0"/>
              <a:chExt cx="3836449" cy="1164665"/>
            </a:xfrm>
          </p:grpSpPr>
          <p:sp>
            <p:nvSpPr>
              <p:cNvPr id="329" name="Shape 329"/>
              <p:cNvSpPr/>
              <p:nvPr/>
            </p:nvSpPr>
            <p:spPr>
              <a:xfrm>
                <a:off x="1013480" y="232070"/>
                <a:ext cx="2822970" cy="9325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34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Wearables</a:t>
                </a:r>
              </a:p>
            </p:txBody>
          </p:sp>
          <p:grpSp>
            <p:nvGrpSpPr>
              <p:cNvPr id="332" name="Group 332"/>
              <p:cNvGrpSpPr/>
              <p:nvPr/>
            </p:nvGrpSpPr>
            <p:grpSpPr>
              <a:xfrm rot="5400000">
                <a:off x="0" y="-1"/>
                <a:ext cx="1123041" cy="1123042"/>
                <a:chOff x="0" y="0"/>
                <a:chExt cx="1123040" cy="1123040"/>
              </a:xfrm>
            </p:grpSpPr>
            <p:sp>
              <p:nvSpPr>
                <p:cNvPr id="330" name="Shape 330"/>
                <p:cNvSpPr/>
                <p:nvPr/>
              </p:nvSpPr>
              <p:spPr>
                <a:xfrm>
                  <a:off x="0" y="0"/>
                  <a:ext cx="1123041" cy="1123041"/>
                </a:xfrm>
                <a:prstGeom prst="ellipse">
                  <a:avLst/>
                </a:prstGeom>
                <a:noFill/>
                <a:ln w="76200" cap="flat">
                  <a:solidFill>
                    <a:srgbClr val="3D5AFE"/>
                  </a:solidFill>
                  <a:prstDash val="solid"/>
                  <a:miter lim="400000"/>
                </a:ln>
                <a:effectLst>
                  <a:outerShdw sx="100000" sy="100000" kx="0" ky="0" algn="b" rotWithShape="0" blurRad="38100" dist="25400" dir="540000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>
                      <a:solidFill>
                        <a:srgbClr val="FFFFFF"/>
                      </a:solidFill>
                    </a:defRPr>
                  </a:pPr>
                </a:p>
              </p:txBody>
            </p:sp>
            <p:sp>
              <p:nvSpPr>
                <p:cNvPr id="331" name="Shape 331"/>
                <p:cNvSpPr/>
                <p:nvPr/>
              </p:nvSpPr>
              <p:spPr>
                <a:xfrm rot="16200000">
                  <a:off x="296703" y="275144"/>
                  <a:ext cx="529634" cy="57275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34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pPr/>
                  <a:r>
                    <a:t>W</a:t>
                  </a:r>
                </a:p>
              </p:txBody>
            </p:sp>
          </p:grpSp>
        </p:grpSp>
        <p:sp>
          <p:nvSpPr>
            <p:cNvPr id="334" name="Shape 334"/>
            <p:cNvSpPr/>
            <p:nvPr/>
          </p:nvSpPr>
          <p:spPr>
            <a:xfrm>
              <a:off x="1246366" y="85897"/>
              <a:ext cx="846218" cy="3861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MMS</a:t>
              </a:r>
            </a:p>
          </p:txBody>
        </p:sp>
      </p:grpSp>
      <p:sp>
        <p:nvSpPr>
          <p:cNvPr id="336" name="Shape 336"/>
          <p:cNvSpPr/>
          <p:nvPr/>
        </p:nvSpPr>
        <p:spPr>
          <a:xfrm>
            <a:off x="7619788" y="7325107"/>
            <a:ext cx="512355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—155.7M Wearables Globally (2018)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/>
        </p:nvSpPr>
        <p:spPr>
          <a:xfrm>
            <a:off x="1561566" y="4305300"/>
            <a:ext cx="9881668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More Mobile = </a:t>
            </a:r>
            <a:r>
              <a:rPr>
                <a:solidFill>
                  <a:schemeClr val="accent5"/>
                </a:solidFill>
              </a:rPr>
              <a:t>More Data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595795" y="508000"/>
            <a:ext cx="10095038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Mo Data. Mo Problems. </a:t>
            </a:r>
          </a:p>
          <a:p>
            <a:pPr algn="l">
              <a:defRPr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cost for data is rising</a:t>
            </a:r>
          </a:p>
        </p:txBody>
      </p:sp>
      <p:grpSp>
        <p:nvGrpSpPr>
          <p:cNvPr id="344" name="Group 344"/>
          <p:cNvGrpSpPr/>
          <p:nvPr/>
        </p:nvGrpSpPr>
        <p:grpSpPr>
          <a:xfrm>
            <a:off x="939676" y="6092423"/>
            <a:ext cx="4820990" cy="3614161"/>
            <a:chOff x="0" y="508592"/>
            <a:chExt cx="4820989" cy="3614160"/>
          </a:xfrm>
        </p:grpSpPr>
        <p:sp>
          <p:nvSpPr>
            <p:cNvPr id="341" name="Shape 341"/>
            <p:cNvSpPr/>
            <p:nvPr/>
          </p:nvSpPr>
          <p:spPr>
            <a:xfrm>
              <a:off x="0" y="2843586"/>
              <a:ext cx="4820990" cy="12791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2" fill="norm" stroke="1" extrusionOk="0">
                  <a:moveTo>
                    <a:pt x="0" y="21592"/>
                  </a:moveTo>
                  <a:cubicBezTo>
                    <a:pt x="1888" y="18103"/>
                    <a:pt x="3569" y="14176"/>
                    <a:pt x="5030" y="9896"/>
                  </a:cubicBezTo>
                  <a:cubicBezTo>
                    <a:pt x="6586" y="5337"/>
                    <a:pt x="8228" y="6"/>
                    <a:pt x="10848" y="0"/>
                  </a:cubicBezTo>
                  <a:cubicBezTo>
                    <a:pt x="14055" y="-8"/>
                    <a:pt x="15675" y="7013"/>
                    <a:pt x="17452" y="12423"/>
                  </a:cubicBezTo>
                  <a:cubicBezTo>
                    <a:pt x="18610" y="15947"/>
                    <a:pt x="20007" y="19048"/>
                    <a:pt x="21600" y="21592"/>
                  </a:cubicBezTo>
                </a:path>
              </a:pathLst>
            </a:custGeom>
            <a:solidFill>
              <a:srgbClr val="3D5AFE">
                <a:alpha val="21632"/>
              </a:srgbClr>
            </a:solidFill>
            <a:ln w="254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42" name="Shape 342"/>
            <p:cNvSpPr/>
            <p:nvPr/>
          </p:nvSpPr>
          <p:spPr>
            <a:xfrm>
              <a:off x="1709352" y="508592"/>
              <a:ext cx="1401573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r>
                <a:t>2010</a:t>
              </a:r>
            </a:p>
            <a:p>
              <a:pPr>
                <a:defRPr sz="1600">
                  <a:solidFill>
                    <a:srgbClr val="FFFFFF"/>
                  </a:solidFill>
                </a:defRPr>
              </a:pPr>
              <a:r>
                <a:t>unlimited data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900385" y="1533096"/>
              <a:ext cx="968707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200">
                  <a:solidFill>
                    <a:schemeClr val="accent2"/>
                  </a:solidFill>
                </a:defRPr>
              </a:lvl1pPr>
            </a:lstStyle>
            <a:p>
              <a:pPr/>
              <a:r>
                <a:t>$29.99</a:t>
              </a:r>
            </a:p>
          </p:txBody>
        </p:sp>
      </p:grpSp>
      <p:grpSp>
        <p:nvGrpSpPr>
          <p:cNvPr id="348" name="Group 348"/>
          <p:cNvGrpSpPr/>
          <p:nvPr/>
        </p:nvGrpSpPr>
        <p:grpSpPr>
          <a:xfrm>
            <a:off x="4158955" y="5463180"/>
            <a:ext cx="4820990" cy="4243404"/>
            <a:chOff x="0" y="-120649"/>
            <a:chExt cx="4820989" cy="4243403"/>
          </a:xfrm>
        </p:grpSpPr>
        <p:sp>
          <p:nvSpPr>
            <p:cNvPr id="345" name="Shape 345"/>
            <p:cNvSpPr/>
            <p:nvPr/>
          </p:nvSpPr>
          <p:spPr>
            <a:xfrm>
              <a:off x="0" y="1682289"/>
              <a:ext cx="4820990" cy="2440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2" fill="norm" stroke="1" extrusionOk="0">
                  <a:moveTo>
                    <a:pt x="0" y="21592"/>
                  </a:moveTo>
                  <a:cubicBezTo>
                    <a:pt x="1888" y="18103"/>
                    <a:pt x="3569" y="14176"/>
                    <a:pt x="5030" y="9896"/>
                  </a:cubicBezTo>
                  <a:cubicBezTo>
                    <a:pt x="6586" y="5337"/>
                    <a:pt x="8228" y="6"/>
                    <a:pt x="10848" y="0"/>
                  </a:cubicBezTo>
                  <a:cubicBezTo>
                    <a:pt x="14055" y="-8"/>
                    <a:pt x="15675" y="7013"/>
                    <a:pt x="17452" y="12423"/>
                  </a:cubicBezTo>
                  <a:cubicBezTo>
                    <a:pt x="18610" y="15947"/>
                    <a:pt x="20007" y="19048"/>
                    <a:pt x="21600" y="21592"/>
                  </a:cubicBezTo>
                </a:path>
              </a:pathLst>
            </a:custGeom>
            <a:solidFill>
              <a:srgbClr val="3D5AFE">
                <a:alpha val="21632"/>
              </a:srgbClr>
            </a:solidFill>
            <a:ln w="254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46" name="Shape 346"/>
            <p:cNvSpPr/>
            <p:nvPr/>
          </p:nvSpPr>
          <p:spPr>
            <a:xfrm>
              <a:off x="1734771" y="-120650"/>
              <a:ext cx="1401573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r>
                <a:t>2013</a:t>
              </a:r>
            </a:p>
            <a:p>
              <a:pPr>
                <a:defRPr sz="1600">
                  <a:solidFill>
                    <a:srgbClr val="FFFFFF"/>
                  </a:solidFill>
                </a:defRPr>
              </a:pPr>
              <a:r>
                <a:t>unlimited data</a:t>
              </a:r>
            </a:p>
          </p:txBody>
        </p:sp>
        <p:sp>
          <p:nvSpPr>
            <p:cNvPr id="347" name="Shape 347"/>
            <p:cNvSpPr/>
            <p:nvPr/>
          </p:nvSpPr>
          <p:spPr>
            <a:xfrm>
              <a:off x="1925805" y="1003069"/>
              <a:ext cx="968706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solidFill>
                    <a:schemeClr val="accent2"/>
                  </a:solidFill>
                </a:defRPr>
              </a:lvl1pPr>
            </a:lstStyle>
            <a:p>
              <a:pPr/>
              <a:r>
                <a:t>$75.00</a:t>
              </a:r>
            </a:p>
          </p:txBody>
        </p:sp>
      </p:grpSp>
      <p:grpSp>
        <p:nvGrpSpPr>
          <p:cNvPr id="352" name="Group 352"/>
          <p:cNvGrpSpPr/>
          <p:nvPr/>
        </p:nvGrpSpPr>
        <p:grpSpPr>
          <a:xfrm>
            <a:off x="7244134" y="4760986"/>
            <a:ext cx="4820991" cy="4945598"/>
            <a:chOff x="0" y="-822844"/>
            <a:chExt cx="4820989" cy="4945597"/>
          </a:xfrm>
        </p:grpSpPr>
        <p:sp>
          <p:nvSpPr>
            <p:cNvPr id="349" name="Shape 349"/>
            <p:cNvSpPr/>
            <p:nvPr/>
          </p:nvSpPr>
          <p:spPr>
            <a:xfrm>
              <a:off x="0" y="1058298"/>
              <a:ext cx="4820990" cy="3064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2" fill="norm" stroke="1" extrusionOk="0">
                  <a:moveTo>
                    <a:pt x="0" y="21592"/>
                  </a:moveTo>
                  <a:cubicBezTo>
                    <a:pt x="1888" y="18103"/>
                    <a:pt x="3569" y="14176"/>
                    <a:pt x="5030" y="9896"/>
                  </a:cubicBezTo>
                  <a:cubicBezTo>
                    <a:pt x="6586" y="5337"/>
                    <a:pt x="8228" y="6"/>
                    <a:pt x="10848" y="0"/>
                  </a:cubicBezTo>
                  <a:cubicBezTo>
                    <a:pt x="14055" y="-8"/>
                    <a:pt x="15675" y="7013"/>
                    <a:pt x="17452" y="12423"/>
                  </a:cubicBezTo>
                  <a:cubicBezTo>
                    <a:pt x="18610" y="15947"/>
                    <a:pt x="20007" y="19048"/>
                    <a:pt x="21600" y="21592"/>
                  </a:cubicBezTo>
                </a:path>
              </a:pathLst>
            </a:custGeom>
            <a:solidFill>
              <a:srgbClr val="3D5AFE">
                <a:alpha val="21632"/>
              </a:srgbClr>
            </a:solidFill>
            <a:ln w="254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50" name="Shape 350"/>
            <p:cNvSpPr/>
            <p:nvPr/>
          </p:nvSpPr>
          <p:spPr>
            <a:xfrm>
              <a:off x="1709381" y="-822845"/>
              <a:ext cx="1401573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r>
                <a:t>2016</a:t>
              </a:r>
            </a:p>
            <a:p>
              <a:pPr>
                <a:defRPr sz="1600">
                  <a:solidFill>
                    <a:srgbClr val="FFFFFF"/>
                  </a:solidFill>
                </a:defRPr>
              </a:pPr>
              <a:r>
                <a:t>unlimited data</a:t>
              </a:r>
            </a:p>
          </p:txBody>
        </p:sp>
        <p:sp>
          <p:nvSpPr>
            <p:cNvPr id="351" name="Shape 351"/>
            <p:cNvSpPr/>
            <p:nvPr/>
          </p:nvSpPr>
          <p:spPr>
            <a:xfrm>
              <a:off x="1900414" y="116077"/>
              <a:ext cx="968706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solidFill>
                    <a:schemeClr val="accent5"/>
                  </a:solidFill>
                </a:defRPr>
              </a:lvl1pPr>
            </a:lstStyle>
            <a:p>
              <a:pPr/>
              <a:r>
                <a:t>$82.50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/>
        </p:nvSpPr>
        <p:spPr>
          <a:xfrm>
            <a:off x="672899" y="4356100"/>
            <a:ext cx="11659002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6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WHY IS DATA SO EXPENSIVE?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669135" y="4305300"/>
            <a:ext cx="361803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Our Goal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/>
        </p:nvSpPr>
        <p:spPr>
          <a:xfrm>
            <a:off x="1409433" y="4348911"/>
            <a:ext cx="10185934" cy="25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 article by </a:t>
            </a:r>
            <a:r>
              <a:rPr u="sng">
                <a:hlinkClick r:id="rId2" invalidUrl="" action="" tgtFrame="" tooltip="" history="1" highlightClick="0" endSnd="0"/>
              </a:rPr>
              <a:t>The Atlantic</a:t>
            </a:r>
            <a:r>
              <a:t> put it best.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“Limited competition, infrastructure that’s costly to build,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growing demand for services, and only a sliver of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spectrum availability”</a:t>
            </a:r>
          </a:p>
        </p:txBody>
      </p:sp>
      <p:grpSp>
        <p:nvGrpSpPr>
          <p:cNvPr id="359" name="Group 359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357" name="Shape 357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58" name="Shape 358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/>
        </p:nvSpPr>
        <p:spPr>
          <a:xfrm>
            <a:off x="1119373" y="4646098"/>
            <a:ext cx="1076605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ALIYO = </a:t>
            </a:r>
            <a:r>
              <a:rPr>
                <a:solidFill>
                  <a:schemeClr val="accent2"/>
                </a:solidFill>
              </a:rPr>
              <a:t>MORE MOBILE LESS DATA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/>
        </p:nvSpPr>
        <p:spPr>
          <a:xfrm>
            <a:off x="2222053" y="4444999"/>
            <a:ext cx="856069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 sz="5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LESS DATA = </a:t>
            </a:r>
            <a:r>
              <a:rPr>
                <a:solidFill>
                  <a:schemeClr val="accent2"/>
                </a:solidFill>
              </a:rPr>
              <a:t>LESS MONEY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/>
        </p:nvSpPr>
        <p:spPr>
          <a:xfrm>
            <a:off x="968347" y="4356100"/>
            <a:ext cx="1106810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6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WE WANT THE WORLD TO…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672899" y="3670300"/>
            <a:ext cx="11659002" cy="386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448AFF"/>
                </a:solidFill>
              </a:rPr>
              <a:t>KEEP</a:t>
            </a:r>
            <a:r>
              <a:t> </a:t>
            </a:r>
            <a:r>
              <a:rPr>
                <a:solidFill>
                  <a:srgbClr val="3D59FE"/>
                </a:solidFill>
              </a:rPr>
              <a:t>CALM</a:t>
            </a:r>
          </a:p>
          <a:p>
            <a:pPr>
              <a:defRPr sz="6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&amp;</a:t>
            </a:r>
          </a:p>
          <a:p>
            <a:pPr>
              <a:defRPr sz="6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ENJOY UNLIMITED CONNECTION</a:t>
            </a:r>
          </a:p>
        </p:txBody>
      </p:sp>
      <p:grpSp>
        <p:nvGrpSpPr>
          <p:cNvPr id="370" name="Group 370"/>
          <p:cNvGrpSpPr/>
          <p:nvPr/>
        </p:nvGrpSpPr>
        <p:grpSpPr>
          <a:xfrm>
            <a:off x="5424544" y="2654838"/>
            <a:ext cx="2155712" cy="553908"/>
            <a:chOff x="0" y="0"/>
            <a:chExt cx="2155711" cy="553907"/>
          </a:xfrm>
        </p:grpSpPr>
        <p:sp>
          <p:nvSpPr>
            <p:cNvPr id="368" name="Shape 368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69" name="Shape 369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/>
        </p:nvSpPr>
        <p:spPr>
          <a:xfrm>
            <a:off x="1511920" y="1061794"/>
            <a:ext cx="9980960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WHAT WE HAVE ALREADY ACCOMPLISHED. </a:t>
            </a:r>
          </a:p>
        </p:txBody>
      </p:sp>
      <p:grpSp>
        <p:nvGrpSpPr>
          <p:cNvPr id="377" name="Group 377"/>
          <p:cNvGrpSpPr/>
          <p:nvPr/>
        </p:nvGrpSpPr>
        <p:grpSpPr>
          <a:xfrm>
            <a:off x="2827994" y="3529333"/>
            <a:ext cx="7348812" cy="4142734"/>
            <a:chOff x="0" y="0"/>
            <a:chExt cx="7348811" cy="4142733"/>
          </a:xfrm>
        </p:grpSpPr>
        <p:sp>
          <p:nvSpPr>
            <p:cNvPr id="373" name="Shape 373"/>
            <p:cNvSpPr/>
            <p:nvPr/>
          </p:nvSpPr>
          <p:spPr>
            <a:xfrm>
              <a:off x="407741" y="0"/>
              <a:ext cx="6533329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>
                  <a:solidFill>
                    <a:srgbClr val="4387F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—RAISING $1,500  FROM FAMILY FRIENDS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0" y="1084577"/>
              <a:ext cx="7348812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>
                  <a:solidFill>
                    <a:srgbClr val="3B57E6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—BUILDING AN APPLICATION THAT CAN RECEIVE, SEARCH, &amp; SEND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0" y="2366005"/>
              <a:ext cx="7348812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600">
                  <a:solidFill>
                    <a:srgbClr val="4387FB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—DESIGNING A UI &amp; CLICKABLE PROTOTYPE</a:t>
              </a:r>
            </a:p>
          </p:txBody>
        </p:sp>
        <p:sp>
          <p:nvSpPr>
            <p:cNvPr id="376" name="Shape 376"/>
            <p:cNvSpPr/>
            <p:nvPr/>
          </p:nvSpPr>
          <p:spPr>
            <a:xfrm>
              <a:off x="0" y="3253733"/>
              <a:ext cx="7348812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600">
                  <a:solidFill>
                    <a:srgbClr val="3B57E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—SHARING OUR CONCEPT &amp; VALIDATING</a:t>
              </a:r>
            </a:p>
            <a:p>
              <a:pPr>
                <a:defRPr sz="2600">
                  <a:solidFill>
                    <a:srgbClr val="3B57E6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USERS</a:t>
              </a:r>
            </a:p>
          </p:txBody>
        </p:sp>
      </p:grpSp>
      <p:sp>
        <p:nvSpPr>
          <p:cNvPr id="378" name="Shape 378"/>
          <p:cNvSpPr/>
          <p:nvPr/>
        </p:nvSpPr>
        <p:spPr>
          <a:xfrm>
            <a:off x="4451667" y="8181140"/>
            <a:ext cx="410146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RESULTS (1.5 MONTH)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/>
        </p:nvSpPr>
        <p:spPr>
          <a:xfrm>
            <a:off x="1511920" y="1061794"/>
            <a:ext cx="9980960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WHAT WE NEED TO</a:t>
            </a:r>
          </a:p>
          <a:p>
            <a:pPr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ACCOMPLISH</a:t>
            </a:r>
          </a:p>
        </p:txBody>
      </p:sp>
      <p:grpSp>
        <p:nvGrpSpPr>
          <p:cNvPr id="389" name="Group 389"/>
          <p:cNvGrpSpPr/>
          <p:nvPr/>
        </p:nvGrpSpPr>
        <p:grpSpPr>
          <a:xfrm>
            <a:off x="2752433" y="3183894"/>
            <a:ext cx="7499934" cy="6368282"/>
            <a:chOff x="0" y="0"/>
            <a:chExt cx="7499932" cy="6368281"/>
          </a:xfrm>
        </p:grpSpPr>
        <p:grpSp>
          <p:nvGrpSpPr>
            <p:cNvPr id="387" name="Group 387"/>
            <p:cNvGrpSpPr/>
            <p:nvPr/>
          </p:nvGrpSpPr>
          <p:grpSpPr>
            <a:xfrm>
              <a:off x="-1" y="0"/>
              <a:ext cx="7499934" cy="6368282"/>
              <a:chOff x="0" y="0"/>
              <a:chExt cx="7499932" cy="6368281"/>
            </a:xfrm>
          </p:grpSpPr>
          <p:grpSp>
            <p:nvGrpSpPr>
              <p:cNvPr id="385" name="Group 385"/>
              <p:cNvGrpSpPr/>
              <p:nvPr/>
            </p:nvGrpSpPr>
            <p:grpSpPr>
              <a:xfrm>
                <a:off x="0" y="0"/>
                <a:ext cx="7499933" cy="6368282"/>
                <a:chOff x="0" y="-1084577"/>
                <a:chExt cx="7499932" cy="6368281"/>
              </a:xfrm>
            </p:grpSpPr>
            <p:sp>
              <p:nvSpPr>
                <p:cNvPr id="381" name="Shape 381"/>
                <p:cNvSpPr/>
                <p:nvPr/>
              </p:nvSpPr>
              <p:spPr>
                <a:xfrm>
                  <a:off x="407741" y="11421"/>
                  <a:ext cx="6533329" cy="12192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/>
                <a:p>
                  <a:pPr>
                    <a:defRPr sz="2600">
                      <a:solidFill>
                        <a:srgbClr val="3B57E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—CONNECTING OUR APPLICATION </a:t>
                  </a:r>
                </a:p>
                <a:p>
                  <a:pPr>
                    <a:defRPr sz="2600">
                      <a:solidFill>
                        <a:srgbClr val="3B57E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TO A USER INTERFACE </a:t>
                  </a:r>
                  <a:r>
                    <a:rPr sz="2200">
                      <a:solidFill>
                        <a:srgbClr val="FFFFFF"/>
                      </a:solidFill>
                    </a:rPr>
                    <a:t>— REQUESTED WHEN USER TESTING ALIYO</a:t>
                  </a:r>
                </a:p>
              </p:txBody>
            </p:sp>
            <p:sp>
              <p:nvSpPr>
                <p:cNvPr id="382" name="Shape 382"/>
                <p:cNvSpPr/>
                <p:nvPr/>
              </p:nvSpPr>
              <p:spPr>
                <a:xfrm>
                  <a:off x="0" y="1272521"/>
                  <a:ext cx="7348812" cy="12192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/>
                <a:p>
                  <a:pPr>
                    <a:defRPr sz="2600">
                      <a:solidFill>
                        <a:srgbClr val="4387FB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—CONNECTING OUR DATABASE TO A USER INTERFACE.</a:t>
                  </a:r>
                  <a:r>
                    <a:rPr sz="2200"/>
                    <a:t> </a:t>
                  </a:r>
                  <a:r>
                    <a:rPr sz="2200">
                      <a:solidFill>
                        <a:srgbClr val="FFFFFF"/>
                      </a:solidFill>
                    </a:rPr>
                    <a:t>- $500 QUOTE FROM DEVELOPER LOOKING FOR INVESTMENT</a:t>
                  </a:r>
                </a:p>
              </p:txBody>
            </p:sp>
            <p:sp>
              <p:nvSpPr>
                <p:cNvPr id="383" name="Shape 383"/>
                <p:cNvSpPr/>
                <p:nvPr/>
              </p:nvSpPr>
              <p:spPr>
                <a:xfrm>
                  <a:off x="151121" y="-1084578"/>
                  <a:ext cx="7348812" cy="8890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/>
                <a:p>
                  <a:pPr>
                    <a:defRPr sz="2600">
                      <a:solidFill>
                        <a:srgbClr val="4387FB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—HIRING A DEVELOPER AND EXPANDING</a:t>
                  </a:r>
                </a:p>
                <a:p>
                  <a:pPr>
                    <a:defRPr sz="2600">
                      <a:solidFill>
                        <a:srgbClr val="4387FB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OUR ADVISORY TEAM </a:t>
                  </a:r>
                  <a:r>
                    <a:rPr sz="2200">
                      <a:solidFill>
                        <a:srgbClr val="FFFFFF"/>
                      </a:solidFill>
                    </a:rPr>
                    <a:t>— PLEASE JOIN</a:t>
                  </a:r>
                </a:p>
              </p:txBody>
            </p:sp>
            <p:sp>
              <p:nvSpPr>
                <p:cNvPr id="384" name="Shape 384"/>
                <p:cNvSpPr/>
                <p:nvPr/>
              </p:nvSpPr>
              <p:spPr>
                <a:xfrm>
                  <a:off x="0" y="4788403"/>
                  <a:ext cx="7348812" cy="4953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>
                  <a:lvl1pPr>
                    <a:defRPr sz="2600">
                      <a:solidFill>
                        <a:srgbClr val="3B57E6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lvl1pPr>
                </a:lstStyle>
                <a:p>
                  <a:pPr/>
                  <a:r>
                    <a:t>—LAUNCHING A PUBLIC BETA FOR TESTING</a:t>
                  </a:r>
                </a:p>
              </p:txBody>
            </p:sp>
          </p:grpSp>
          <p:sp>
            <p:nvSpPr>
              <p:cNvPr id="386" name="Shape 386"/>
              <p:cNvSpPr/>
              <p:nvPr/>
            </p:nvSpPr>
            <p:spPr>
              <a:xfrm>
                <a:off x="75560" y="3654342"/>
                <a:ext cx="7348812" cy="889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>
                  <a:defRPr sz="2600">
                    <a:solidFill>
                      <a:srgbClr val="3B57E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—ADDING A GLOBAL SEARCH FUNCTION</a:t>
                </a:r>
              </a:p>
              <a:p>
                <a:pPr>
                  <a:defRPr sz="2600">
                    <a:solidFill>
                      <a:srgbClr val="3B57E6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TO OUR APPLICATION</a:t>
                </a:r>
              </a:p>
            </p:txBody>
          </p:sp>
        </p:grpSp>
        <p:sp>
          <p:nvSpPr>
            <p:cNvPr id="388" name="Shape 388"/>
            <p:cNvSpPr/>
            <p:nvPr/>
          </p:nvSpPr>
          <p:spPr>
            <a:xfrm>
              <a:off x="75560" y="4615481"/>
              <a:ext cx="7348812" cy="1155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2600">
                  <a:solidFill>
                    <a:srgbClr val="4387FB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—ADDING MMS TO OUR APPLICATION </a:t>
              </a:r>
              <a:r>
                <a:rPr sz="2200">
                  <a:solidFill>
                    <a:srgbClr val="FFFFFF"/>
                  </a:solidFill>
                </a:rPr>
                <a:t>- $500 QUOTE FROM DEVELOPER LOOKING FOR INVESTMENT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/>
        </p:nvSpPr>
        <p:spPr>
          <a:xfrm>
            <a:off x="410891" y="509398"/>
            <a:ext cx="3823344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OUR TEAM</a:t>
            </a:r>
          </a:p>
        </p:txBody>
      </p:sp>
      <p:grpSp>
        <p:nvGrpSpPr>
          <p:cNvPr id="415" name="Group 415"/>
          <p:cNvGrpSpPr/>
          <p:nvPr/>
        </p:nvGrpSpPr>
        <p:grpSpPr>
          <a:xfrm>
            <a:off x="1474835" y="1957205"/>
            <a:ext cx="10055130" cy="7286990"/>
            <a:chOff x="0" y="0"/>
            <a:chExt cx="10055129" cy="7286989"/>
          </a:xfrm>
        </p:grpSpPr>
        <p:grpSp>
          <p:nvGrpSpPr>
            <p:cNvPr id="394" name="Group 394"/>
            <p:cNvGrpSpPr/>
            <p:nvPr/>
          </p:nvGrpSpPr>
          <p:grpSpPr>
            <a:xfrm>
              <a:off x="34784" y="138797"/>
              <a:ext cx="4469875" cy="1595649"/>
              <a:chOff x="0" y="-33705"/>
              <a:chExt cx="4469874" cy="1595648"/>
            </a:xfrm>
          </p:grpSpPr>
          <p:pic>
            <p:nvPicPr>
              <p:cNvPr id="392" name="IMG_0455.jp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1561943" cy="156194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393" name="Shape 393"/>
              <p:cNvSpPr/>
              <p:nvPr/>
            </p:nvSpPr>
            <p:spPr>
              <a:xfrm>
                <a:off x="1680824" y="-33706"/>
                <a:ext cx="2789051" cy="7553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CHIEF ARCHITECT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u="sng">
                    <a:hlinkClick r:id="rId3" invalidUrl="" action="" tgtFrame="" tooltip="" history="1" highlightClick="0" endSnd="0"/>
                  </a:rPr>
                  <a:t>Christopher Reed</a:t>
                </a:r>
              </a:p>
            </p:txBody>
          </p:sp>
        </p:grpSp>
        <p:grpSp>
          <p:nvGrpSpPr>
            <p:cNvPr id="397" name="Group 397"/>
            <p:cNvGrpSpPr/>
            <p:nvPr/>
          </p:nvGrpSpPr>
          <p:grpSpPr>
            <a:xfrm>
              <a:off x="0" y="1887150"/>
              <a:ext cx="4539443" cy="1708161"/>
              <a:chOff x="0" y="-112512"/>
              <a:chExt cx="4539442" cy="1708160"/>
            </a:xfrm>
          </p:grpSpPr>
          <p:sp>
            <p:nvSpPr>
              <p:cNvPr id="395" name="Shape 395"/>
              <p:cNvSpPr/>
              <p:nvPr/>
            </p:nvSpPr>
            <p:spPr>
              <a:xfrm>
                <a:off x="1683863" y="-112513"/>
                <a:ext cx="2855580" cy="98032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CHIEF ARCHITECT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u="sng">
                    <a:hlinkClick r:id="rId4" invalidUrl="" action="" tgtFrame="" tooltip="" history="1" highlightClick="0" endSnd="0"/>
                  </a:rPr>
                  <a:t>Aaron Brown</a:t>
                </a:r>
              </a:p>
            </p:txBody>
          </p:sp>
          <p:pic>
            <p:nvPicPr>
              <p:cNvPr id="396" name="pasted-image-filtered.jpe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1595649" cy="159564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0" name="Group 400"/>
            <p:cNvGrpSpPr/>
            <p:nvPr/>
          </p:nvGrpSpPr>
          <p:grpSpPr>
            <a:xfrm>
              <a:off x="5448568" y="0"/>
              <a:ext cx="4606562" cy="1782327"/>
              <a:chOff x="0" y="-182816"/>
              <a:chExt cx="4606561" cy="1782326"/>
            </a:xfrm>
          </p:grpSpPr>
          <p:sp>
            <p:nvSpPr>
              <p:cNvPr id="398" name="Shape 398"/>
              <p:cNvSpPr/>
              <p:nvPr/>
            </p:nvSpPr>
            <p:spPr>
              <a:xfrm>
                <a:off x="1704732" y="-182817"/>
                <a:ext cx="2901830" cy="99620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CHIEF ARCHITECT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u="sng">
                    <a:hlinkClick r:id="rId6" invalidUrl="" action="" tgtFrame="" tooltip="" history="1" highlightClick="0" endSnd="0"/>
                  </a:rPr>
                  <a:t>Michaelangelo Hayes</a:t>
                </a:r>
              </a:p>
            </p:txBody>
          </p:sp>
          <p:pic>
            <p:nvPicPr>
              <p:cNvPr id="399" name="pasted-image.tiff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0" y="0"/>
                <a:ext cx="1599510" cy="159951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3" name="Group 403"/>
            <p:cNvGrpSpPr/>
            <p:nvPr/>
          </p:nvGrpSpPr>
          <p:grpSpPr>
            <a:xfrm>
              <a:off x="5470831" y="1752625"/>
              <a:ext cx="4562035" cy="1886294"/>
              <a:chOff x="0" y="-109974"/>
              <a:chExt cx="4562034" cy="1886293"/>
            </a:xfrm>
          </p:grpSpPr>
          <p:sp>
            <p:nvSpPr>
              <p:cNvPr id="401" name="Shape 401"/>
              <p:cNvSpPr/>
              <p:nvPr/>
            </p:nvSpPr>
            <p:spPr>
              <a:xfrm>
                <a:off x="1721239" y="-109975"/>
                <a:ext cx="2840796" cy="97524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CHIEF ARCHITECT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Delmar Patterson</a:t>
                </a:r>
              </a:p>
            </p:txBody>
          </p:sp>
          <p:pic>
            <p:nvPicPr>
              <p:cNvPr id="402" name="pasted-image.tiff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0" y="155492"/>
                <a:ext cx="1620827" cy="16208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6" name="Group 406"/>
            <p:cNvGrpSpPr/>
            <p:nvPr/>
          </p:nvGrpSpPr>
          <p:grpSpPr>
            <a:xfrm>
              <a:off x="17116" y="3750136"/>
              <a:ext cx="4505210" cy="1692075"/>
              <a:chOff x="0" y="-96489"/>
              <a:chExt cx="4505208" cy="1692074"/>
            </a:xfrm>
          </p:grpSpPr>
          <p:sp>
            <p:nvSpPr>
              <p:cNvPr id="404" name="Shape 404"/>
              <p:cNvSpPr/>
              <p:nvPr/>
            </p:nvSpPr>
            <p:spPr>
              <a:xfrm>
                <a:off x="1742976" y="-96490"/>
                <a:ext cx="2762233" cy="9482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CHIEF ARCHITECT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Christopher Schott</a:t>
                </a:r>
              </a:p>
            </p:txBody>
          </p:sp>
          <p:pic>
            <p:nvPicPr>
              <p:cNvPr id="405" name="pasted-image.tiff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rcRect l="0" t="0" r="0" b="4667"/>
              <a:stretch>
                <a:fillRect/>
              </a:stretch>
            </p:blipFill>
            <p:spPr>
              <a:xfrm>
                <a:off x="0" y="0"/>
                <a:ext cx="1673699" cy="159558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9" name="Group 409"/>
            <p:cNvGrpSpPr/>
            <p:nvPr/>
          </p:nvGrpSpPr>
          <p:grpSpPr>
            <a:xfrm>
              <a:off x="5470831" y="3770438"/>
              <a:ext cx="3921348" cy="1712024"/>
              <a:chOff x="0" y="64296"/>
              <a:chExt cx="3921346" cy="1712022"/>
            </a:xfrm>
          </p:grpSpPr>
          <p:sp>
            <p:nvSpPr>
              <p:cNvPr id="407" name="Shape 407"/>
              <p:cNvSpPr/>
              <p:nvPr/>
            </p:nvSpPr>
            <p:spPr>
              <a:xfrm>
                <a:off x="1721239" y="64296"/>
                <a:ext cx="2200108" cy="7553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ADVISOR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u="sng">
                    <a:hlinkClick r:id="rId10" invalidUrl="" action="" tgtFrame="" tooltip="" history="1" highlightClick="0" endSnd="0"/>
                  </a:rPr>
                  <a:t>Daniel Miller</a:t>
                </a:r>
              </a:p>
            </p:txBody>
          </p:sp>
          <p:pic>
            <p:nvPicPr>
              <p:cNvPr id="408" name="pasted-image.tiff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0" y="155492"/>
                <a:ext cx="1620827" cy="162082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10" name="FB_IMG_14547958249291.jp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5468011" y="3875028"/>
              <a:ext cx="1626335" cy="15956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13" name="Group 413"/>
            <p:cNvGrpSpPr/>
            <p:nvPr/>
          </p:nvGrpSpPr>
          <p:grpSpPr>
            <a:xfrm>
              <a:off x="17116" y="5487060"/>
              <a:ext cx="5133551" cy="1799930"/>
              <a:chOff x="0" y="-204344"/>
              <a:chExt cx="5133549" cy="1799929"/>
            </a:xfrm>
          </p:grpSpPr>
          <p:sp>
            <p:nvSpPr>
              <p:cNvPr id="411" name="Shape 411"/>
              <p:cNvSpPr/>
              <p:nvPr/>
            </p:nvSpPr>
            <p:spPr>
              <a:xfrm>
                <a:off x="1742976" y="-204345"/>
                <a:ext cx="3390574" cy="11639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t>STAND-IN DEVELOPER</a:t>
                </a:r>
              </a:p>
              <a:p>
                <a:pPr algn="l">
                  <a:defRPr sz="23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r>
                  <a:rPr u="sng">
                    <a:hlinkClick r:id="rId12" invalidUrl="" action="" tgtFrame="" tooltip="" history="1" highlightClick="0" endSnd="0"/>
                  </a:rPr>
                  <a:t>Evgeny Rozhnov</a:t>
                </a:r>
              </a:p>
            </p:txBody>
          </p:sp>
          <p:pic>
            <p:nvPicPr>
              <p:cNvPr id="412" name="pasted-image.tiff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rcRect l="0" t="0" r="0" b="4667"/>
              <a:stretch>
                <a:fillRect/>
              </a:stretch>
            </p:blipFill>
            <p:spPr>
              <a:xfrm>
                <a:off x="0" y="0"/>
                <a:ext cx="1673699" cy="159558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14" name="pasted-image.tiff"/>
            <p:cNvPicPr>
              <a:picLocks noChangeAspect="1"/>
            </p:cNvPicPr>
            <p:nvPr/>
          </p:nvPicPr>
          <p:blipFill>
            <a:blip r:embed="rId13">
              <a:extLst/>
            </a:blip>
            <a:stretch>
              <a:fillRect/>
            </a:stretch>
          </p:blipFill>
          <p:spPr>
            <a:xfrm>
              <a:off x="40842" y="5645715"/>
              <a:ext cx="1626335" cy="1626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/>
        </p:nvSpPr>
        <p:spPr>
          <a:xfrm>
            <a:off x="551816" y="428869"/>
            <a:ext cx="6786847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OUR COMPETITION</a:t>
            </a:r>
          </a:p>
        </p:txBody>
      </p:sp>
      <p:sp>
        <p:nvSpPr>
          <p:cNvPr id="418" name="Shape 418"/>
          <p:cNvSpPr/>
          <p:nvPr/>
        </p:nvSpPr>
        <p:spPr>
          <a:xfrm>
            <a:off x="2969919" y="2965450"/>
            <a:ext cx="666232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No search engine, No continuity</a:t>
            </a:r>
          </a:p>
        </p:txBody>
      </p:sp>
      <p:grpSp>
        <p:nvGrpSpPr>
          <p:cNvPr id="428" name="Group 428"/>
          <p:cNvGrpSpPr/>
          <p:nvPr/>
        </p:nvGrpSpPr>
        <p:grpSpPr>
          <a:xfrm>
            <a:off x="3680750" y="3864791"/>
            <a:ext cx="5643300" cy="3471818"/>
            <a:chOff x="0" y="0"/>
            <a:chExt cx="5643299" cy="3471816"/>
          </a:xfrm>
        </p:grpSpPr>
        <p:grpSp>
          <p:nvGrpSpPr>
            <p:cNvPr id="424" name="Group 424"/>
            <p:cNvGrpSpPr/>
            <p:nvPr/>
          </p:nvGrpSpPr>
          <p:grpSpPr>
            <a:xfrm>
              <a:off x="0" y="718250"/>
              <a:ext cx="5643300" cy="2753567"/>
              <a:chOff x="0" y="0"/>
              <a:chExt cx="5643299" cy="2753565"/>
            </a:xfrm>
          </p:grpSpPr>
          <p:grpSp>
            <p:nvGrpSpPr>
              <p:cNvPr id="421" name="Group 421"/>
              <p:cNvGrpSpPr/>
              <p:nvPr/>
            </p:nvGrpSpPr>
            <p:grpSpPr>
              <a:xfrm>
                <a:off x="154064" y="128241"/>
                <a:ext cx="5081171" cy="2441956"/>
                <a:chOff x="0" y="0"/>
                <a:chExt cx="5081170" cy="2441954"/>
              </a:xfrm>
            </p:grpSpPr>
            <p:sp>
              <p:nvSpPr>
                <p:cNvPr id="419" name="Shape 419"/>
                <p:cNvSpPr/>
                <p:nvPr/>
              </p:nvSpPr>
              <p:spPr>
                <a:xfrm>
                  <a:off x="0" y="0"/>
                  <a:ext cx="5081171" cy="94597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l">
                    <a:defRPr sz="35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u="sng">
                      <a:hlinkClick r:id="rId2" invalidUrl="" action="" tgtFrame="" tooltip="" history="1" highlightClick="0" endSnd="0"/>
                    </a:rPr>
                    <a:t>—COSMOS BROWSER</a:t>
                  </a:r>
                </a:p>
                <a:p>
                  <a:pPr algn="l">
                    <a:defRPr sz="23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TWILIO</a:t>
                  </a:r>
                </a:p>
              </p:txBody>
            </p:sp>
            <p:sp>
              <p:nvSpPr>
                <p:cNvPr id="420" name="Shape 420"/>
                <p:cNvSpPr/>
                <p:nvPr/>
              </p:nvSpPr>
              <p:spPr>
                <a:xfrm>
                  <a:off x="0" y="1495980"/>
                  <a:ext cx="5081171" cy="94597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l">
                    <a:defRPr sz="35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rPr u="sng">
                      <a:hlinkClick r:id="rId3" invalidUrl="" action="" tgtFrame="" tooltip="" history="1" highlightClick="0" endSnd="0"/>
                    </a:rPr>
                    <a:t>SMSmart</a:t>
                  </a:r>
                </a:p>
                <a:p>
                  <a:pPr algn="l">
                    <a:defRPr sz="2300">
                      <a:solidFill>
                        <a:srgbClr val="FFFFFF"/>
                      </a:solidFill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r>
                    <a:t>DUKE UNIVERSITY STUDENTS</a:t>
                  </a:r>
                </a:p>
              </p:txBody>
            </p:sp>
          </p:grpSp>
          <p:sp>
            <p:nvSpPr>
              <p:cNvPr id="422" name="Shape 422"/>
              <p:cNvSpPr/>
              <p:nvPr/>
            </p:nvSpPr>
            <p:spPr>
              <a:xfrm>
                <a:off x="0" y="1483565"/>
                <a:ext cx="5643300" cy="1270001"/>
              </a:xfrm>
              <a:prstGeom prst="rect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23" name="Shape 423"/>
              <p:cNvSpPr/>
              <p:nvPr/>
            </p:nvSpPr>
            <p:spPr>
              <a:xfrm>
                <a:off x="0" y="0"/>
                <a:ext cx="5643300" cy="1270000"/>
              </a:xfrm>
              <a:prstGeom prst="rect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</a:ln>
              <a:effectLst>
                <a:outerShdw sx="100000" sy="100000" kx="0" ky="0" algn="b" rotWithShape="0" blurRad="38100" dist="25400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27" name="Group 427"/>
            <p:cNvGrpSpPr/>
            <p:nvPr/>
          </p:nvGrpSpPr>
          <p:grpSpPr>
            <a:xfrm>
              <a:off x="1984628" y="-1"/>
              <a:ext cx="1262472" cy="638721"/>
              <a:chOff x="0" y="0"/>
              <a:chExt cx="1262471" cy="638719"/>
            </a:xfrm>
          </p:grpSpPr>
          <p:sp>
            <p:nvSpPr>
              <p:cNvPr id="425" name="Shape 425"/>
              <p:cNvSpPr/>
              <p:nvPr/>
            </p:nvSpPr>
            <p:spPr>
              <a:xfrm flipH="1">
                <a:off x="-1" y="-1"/>
                <a:ext cx="638721" cy="63872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426" name="Shape 426"/>
              <p:cNvSpPr/>
              <p:nvPr/>
            </p:nvSpPr>
            <p:spPr>
              <a:xfrm>
                <a:off x="623751" y="-1"/>
                <a:ext cx="638721" cy="63872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 p14:dur="100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/>
          <p:nvPr/>
        </p:nvSpPr>
        <p:spPr>
          <a:xfrm>
            <a:off x="1677568" y="4324349"/>
            <a:ext cx="9649664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600">
                <a:solidFill>
                  <a:srgbClr val="FFFFFF"/>
                </a:solidFill>
              </a:defRPr>
            </a:lvl1pPr>
          </a:lstStyle>
          <a:p>
            <a:pPr/>
            <a:r>
              <a:t>Thank You For Your Time!</a:t>
            </a:r>
          </a:p>
        </p:txBody>
      </p:sp>
      <p:sp>
        <p:nvSpPr>
          <p:cNvPr id="431" name="Shape 431"/>
          <p:cNvSpPr/>
          <p:nvPr/>
        </p:nvSpPr>
        <p:spPr>
          <a:xfrm>
            <a:off x="1799035" y="5554428"/>
            <a:ext cx="833201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>
                <a:solidFill>
                  <a:srgbClr val="FFFFFF"/>
                </a:solidFill>
              </a:rPr>
              <a:t>Call 202-904-9398 for more information</a:t>
            </a:r>
            <a:endParaRPr>
              <a:solidFill>
                <a:srgbClr val="FFFFFF"/>
              </a:solidFill>
            </a:endParaRPr>
          </a:p>
          <a:p>
            <a:pPr algn="l"/>
            <a:r>
              <a:rPr>
                <a:solidFill>
                  <a:srgbClr val="FFFFFF"/>
                </a:solidFill>
              </a:rPr>
              <a:t>or send us an email at info@aliyo.space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235805" y="4107611"/>
            <a:ext cx="4533190" cy="1538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Make the internet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searchable &amp; interactive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through </a:t>
            </a:r>
            <a:r>
              <a:rPr>
                <a:solidFill>
                  <a:srgbClr val="3F83F4"/>
                </a:solidFill>
              </a:rPr>
              <a:t>SMS</a:t>
            </a:r>
            <a:r>
              <a:rPr>
                <a:solidFill>
                  <a:srgbClr val="3D59FE"/>
                </a:solidFill>
              </a:rPr>
              <a:t>/MMS.</a:t>
            </a:r>
          </a:p>
        </p:txBody>
      </p:sp>
      <p:grpSp>
        <p:nvGrpSpPr>
          <p:cNvPr id="141" name="Group 141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39" name="Shape 139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40" name="Shape 140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3426751" y="4190161"/>
            <a:ext cx="6151297" cy="2821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 are going to achieve this goal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by storing internet content on our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platform &amp; delivering it through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MMS/SMS upon request. </a:t>
            </a:r>
          </a:p>
          <a:p>
            <a:pPr>
              <a:defRPr sz="3100">
                <a:solidFill>
                  <a:srgbClr val="3D59FE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2000"/>
              <a:t>(Directives, Links, Photos, Videos, &amp; Audio)</a:t>
            </a:r>
          </a:p>
        </p:txBody>
      </p:sp>
      <p:grpSp>
        <p:nvGrpSpPr>
          <p:cNvPr id="146" name="Group 146"/>
          <p:cNvGrpSpPr/>
          <p:nvPr/>
        </p:nvGrpSpPr>
        <p:grpSpPr>
          <a:xfrm>
            <a:off x="4555894" y="2789147"/>
            <a:ext cx="3893013" cy="1000305"/>
            <a:chOff x="0" y="0"/>
            <a:chExt cx="3893012" cy="1000303"/>
          </a:xfrm>
        </p:grpSpPr>
        <p:sp>
          <p:nvSpPr>
            <p:cNvPr id="144" name="Shape 144"/>
            <p:cNvSpPr/>
            <p:nvPr/>
          </p:nvSpPr>
          <p:spPr>
            <a:xfrm>
              <a:off x="0" y="-1"/>
              <a:ext cx="3893013" cy="1000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45" name="Shape 145"/>
            <p:cNvSpPr/>
            <p:nvPr/>
          </p:nvSpPr>
          <p:spPr>
            <a:xfrm flipH="1">
              <a:off x="1001027" y="254721"/>
              <a:ext cx="1910346" cy="490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5341503" y="4305300"/>
            <a:ext cx="232179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Why?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2405887" y="4107611"/>
            <a:ext cx="8193025" cy="1538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Texting uses virtually no carrier data &amp; texting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will allow us to achieve a new height in </a:t>
            </a:r>
          </a:p>
          <a:p>
            <a:pPr>
              <a:defRPr sz="3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 continuity.</a:t>
            </a:r>
          </a:p>
        </p:txBody>
      </p:sp>
      <p:grpSp>
        <p:nvGrpSpPr>
          <p:cNvPr id="153" name="Group 153"/>
          <p:cNvGrpSpPr/>
          <p:nvPr/>
        </p:nvGrpSpPr>
        <p:grpSpPr>
          <a:xfrm>
            <a:off x="5424544" y="3012346"/>
            <a:ext cx="2155712" cy="553908"/>
            <a:chOff x="0" y="0"/>
            <a:chExt cx="2155711" cy="553907"/>
          </a:xfrm>
        </p:grpSpPr>
        <p:sp>
          <p:nvSpPr>
            <p:cNvPr id="151" name="Shape 151"/>
            <p:cNvSpPr/>
            <p:nvPr/>
          </p:nvSpPr>
          <p:spPr>
            <a:xfrm>
              <a:off x="0" y="-1"/>
              <a:ext cx="2155712" cy="55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3D5AFE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52" name="Shape 152"/>
            <p:cNvSpPr/>
            <p:nvPr/>
          </p:nvSpPr>
          <p:spPr>
            <a:xfrm flipH="1">
              <a:off x="554307" y="141049"/>
              <a:ext cx="1057834" cy="27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47" fill="norm" stroke="1" extrusionOk="0">
                  <a:moveTo>
                    <a:pt x="0" y="3342"/>
                  </a:moveTo>
                  <a:cubicBezTo>
                    <a:pt x="1753" y="515"/>
                    <a:pt x="3689" y="-547"/>
                    <a:pt x="5598" y="264"/>
                  </a:cubicBezTo>
                  <a:cubicBezTo>
                    <a:pt x="7676" y="1147"/>
                    <a:pt x="9627" y="4194"/>
                    <a:pt x="11304" y="8667"/>
                  </a:cubicBezTo>
                  <a:cubicBezTo>
                    <a:pt x="12902" y="12929"/>
                    <a:pt x="14317" y="18514"/>
                    <a:pt x="16274" y="19560"/>
                  </a:cubicBezTo>
                  <a:cubicBezTo>
                    <a:pt x="19067" y="21053"/>
                    <a:pt x="21583" y="13390"/>
                    <a:pt x="21600" y="3342"/>
                  </a:cubicBezTo>
                </a:path>
              </a:pathLst>
            </a:custGeom>
            <a:noFill/>
            <a:ln w="76200" cap="flat">
              <a:solidFill>
                <a:srgbClr val="448AFF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1836923" y="4305300"/>
            <a:ext cx="933095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So Without Further Ado!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